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EB326-2483-4DC6-A617-04A5B322443D}" type="datetimeFigureOut">
              <a:rPr lang="en-AU" smtClean="0"/>
              <a:t>24/02/2025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E5804-C3BB-42B3-B6C3-4BBED4A0261E}" type="slidenum">
              <a:rPr lang="en-AU" smtClean="0"/>
              <a:t>‹#›</a:t>
            </a:fld>
            <a:endParaRPr lang="en-AU"/>
          </a:p>
        </p:txBody>
      </p:sp>
    </p:spTree>
    <p:extLst>
      <p:ext uri="{BB962C8B-B14F-4D97-AF65-F5344CB8AC3E}">
        <p14:creationId xmlns:p14="http://schemas.microsoft.com/office/powerpoint/2010/main" val="209994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1c0684a0e8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2" name="Google Shape;952;g31c0684a0e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33390572022_0_999:notes"/>
          <p:cNvSpPr txBox="1">
            <a:spLocks noGrp="1"/>
          </p:cNvSpPr>
          <p:nvPr>
            <p:ph type="body" idx="1"/>
          </p:nvPr>
        </p:nvSpPr>
        <p:spPr>
          <a:xfrm>
            <a:off x="685583" y="4400004"/>
            <a:ext cx="5486700" cy="360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8" name="Google Shape;1108;g33390572022_0_9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1d595d17e7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0" name="Google Shape;960;g31d595d17e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3306d99f6f6_0_102: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81" name="Google Shape;981;g3306d99f6f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3390572022_0_18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0" name="Google Shape;1010;g33390572022_0_1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306c172f7e_0_3663: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9" name="Google Shape;1019;g3306c172f7e_0_36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306c172f7e_0_0: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37" name="Google Shape;1037;g3306c172f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306d99f6f6_0_176: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58" name="Google Shape;1058;g3306d99f6f6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31c0684a0e8_0_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65" name="Google Shape;1065;g31c0684a0e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306c172f7e_0_3522:notes"/>
          <p:cNvSpPr txBox="1">
            <a:spLocks noGrp="1"/>
          </p:cNvSpPr>
          <p:nvPr>
            <p:ph type="body" idx="1"/>
          </p:nvPr>
        </p:nvSpPr>
        <p:spPr>
          <a:xfrm>
            <a:off x="685583" y="4400004"/>
            <a:ext cx="5486700" cy="36015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8" name="Google Shape;1078;g3306c172f7e_0_3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B82E-AF37-3F74-5159-E2E0228DE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AD9E792-2F42-1BA3-1D3C-0393583FD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88B2CB0-7F98-A7D1-F60F-923DB426E64D}"/>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E09718CB-832C-93F9-2D89-9E2C12B0C0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0A182D-9E06-6281-65B6-7FD729E9EC9E}"/>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9107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3E99-2853-73F0-343F-391D19C9C76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8F87EB-1287-5FA3-69FB-BCCF1414C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1CB07E-6084-6EB1-5FC0-F8118EECB040}"/>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8B93999A-CFDF-5F85-733D-CA9BBE98ED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160471-E479-C14B-5C68-3B0A62EFCA1A}"/>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6401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AEA11-288E-6010-8034-ECD05C41D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92C9CEF-0A61-616D-61B8-CAAAB5DEA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D95D46-0F31-0FCB-5884-1E772B13CC42}"/>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477994CE-126F-028C-E1A3-71779EE7EF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FFD765-5E85-4704-1801-040546A5C618}"/>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55275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Teal">
  <p:cSld name="Blank — Teal">
    <p:spTree>
      <p:nvGrpSpPr>
        <p:cNvPr id="1" name="Shape 115"/>
        <p:cNvGrpSpPr/>
        <p:nvPr/>
      </p:nvGrpSpPr>
      <p:grpSpPr>
        <a:xfrm>
          <a:off x="0" y="0"/>
          <a:ext cx="0" cy="0"/>
          <a:chOff x="0" y="0"/>
          <a:chExt cx="0" cy="0"/>
        </a:xfrm>
      </p:grpSpPr>
      <p:sp>
        <p:nvSpPr>
          <p:cNvPr id="116" name="Google Shape;116;p21"/>
          <p:cNvSpPr txBox="1">
            <a:spLocks noGrp="1"/>
          </p:cNvSpPr>
          <p:nvPr>
            <p:ph type="sldNum" idx="12"/>
          </p:nvPr>
        </p:nvSpPr>
        <p:spPr>
          <a:xfrm>
            <a:off x="6002036" y="6209709"/>
            <a:ext cx="18168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463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Green 2">
  <p:cSld name="Blank — Green 2">
    <p:spTree>
      <p:nvGrpSpPr>
        <p:cNvPr id="1" name="Shape 20"/>
        <p:cNvGrpSpPr/>
        <p:nvPr/>
      </p:nvGrpSpPr>
      <p:grpSpPr>
        <a:xfrm>
          <a:off x="0" y="0"/>
          <a:ext cx="0" cy="0"/>
          <a:chOff x="0" y="0"/>
          <a:chExt cx="0" cy="0"/>
        </a:xfrm>
      </p:grpSpPr>
      <p:sp>
        <p:nvSpPr>
          <p:cNvPr id="21" name="Google Shape;21;g33390572022_0_75"/>
          <p:cNvSpPr txBox="1">
            <a:spLocks noGrp="1"/>
          </p:cNvSpPr>
          <p:nvPr>
            <p:ph type="sldNum" idx="12"/>
          </p:nvPr>
        </p:nvSpPr>
        <p:spPr>
          <a:xfrm>
            <a:off x="6002036" y="6215458"/>
            <a:ext cx="18165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
        <p:nvSpPr>
          <p:cNvPr id="22" name="Google Shape;22;g33390572022_0_75"/>
          <p:cNvSpPr/>
          <p:nvPr/>
        </p:nvSpPr>
        <p:spPr>
          <a:xfrm>
            <a:off x="0" y="3523463"/>
            <a:ext cx="12192000" cy="3334650"/>
          </a:xfrm>
          <a:prstGeom prst="rect">
            <a:avLst/>
          </a:prstGeom>
          <a:solidFill>
            <a:srgbClr val="0E7F79"/>
          </a:solidFill>
          <a:ln>
            <a:noFill/>
          </a:ln>
        </p:spPr>
        <p:txBody>
          <a:bodyPr spcFirstLastPara="1" wrap="square" lIns="45713" tIns="22850" rIns="45713" bIns="22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900" b="0" i="0" u="none" strike="noStrike" cap="none">
              <a:solidFill>
                <a:srgbClr val="FFFFFF"/>
              </a:solidFill>
              <a:latin typeface="Calibri"/>
              <a:ea typeface="Calibri"/>
              <a:cs typeface="Calibri"/>
              <a:sym typeface="Calibri"/>
            </a:endParaRPr>
          </a:p>
        </p:txBody>
      </p:sp>
      <p:sp>
        <p:nvSpPr>
          <p:cNvPr id="23" name="Google Shape;23;g33390572022_0_75"/>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24" name="Google Shape;24;g33390572022_0_75"/>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0E7E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25" name="Google Shape;25;g33390572022_0_75"/>
          <p:cNvSpPr txBox="1">
            <a:spLocks noGrp="1"/>
          </p:cNvSpPr>
          <p:nvPr>
            <p:ph type="sldNum" idx="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811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Stats-Boxes">
  <p:cSld name="3-Stats-Boxes">
    <p:spTree>
      <p:nvGrpSpPr>
        <p:cNvPr id="1" name="Shape 97"/>
        <p:cNvGrpSpPr/>
        <p:nvPr/>
      </p:nvGrpSpPr>
      <p:grpSpPr>
        <a:xfrm>
          <a:off x="0" y="0"/>
          <a:ext cx="0" cy="0"/>
          <a:chOff x="0" y="0"/>
          <a:chExt cx="0" cy="0"/>
        </a:xfrm>
      </p:grpSpPr>
      <p:sp>
        <p:nvSpPr>
          <p:cNvPr id="98" name="Google Shape;98;g3306c172f7e_0_1731"/>
          <p:cNvSpPr/>
          <p:nvPr/>
        </p:nvSpPr>
        <p:spPr>
          <a:xfrm>
            <a:off x="0" y="0"/>
            <a:ext cx="12192000" cy="6858000"/>
          </a:xfrm>
          <a:prstGeom prst="rect">
            <a:avLst/>
          </a:prstGeom>
          <a:solidFill>
            <a:srgbClr val="E6E6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99" name="Google Shape;99;g3306c172f7e_0_1731"/>
          <p:cNvSpPr txBox="1">
            <a:spLocks noGrp="1"/>
          </p:cNvSpPr>
          <p:nvPr>
            <p:ph type="body" idx="1"/>
          </p:nvPr>
        </p:nvSpPr>
        <p:spPr>
          <a:xfrm>
            <a:off x="1354127" y="2418320"/>
            <a:ext cx="238515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0" name="Google Shape;100;g3306c172f7e_0_1731"/>
          <p:cNvSpPr txBox="1">
            <a:spLocks noGrp="1"/>
          </p:cNvSpPr>
          <p:nvPr>
            <p:ph type="body" idx="2"/>
          </p:nvPr>
        </p:nvSpPr>
        <p:spPr>
          <a:xfrm>
            <a:off x="1405472"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1" name="Google Shape;101;g3306c172f7e_0_1731"/>
          <p:cNvSpPr txBox="1">
            <a:spLocks noGrp="1"/>
          </p:cNvSpPr>
          <p:nvPr>
            <p:ph type="body" idx="3"/>
          </p:nvPr>
        </p:nvSpPr>
        <p:spPr>
          <a:xfrm>
            <a:off x="1354127"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2" name="Google Shape;102;g3306c172f7e_0_1731"/>
          <p:cNvSpPr txBox="1">
            <a:spLocks noGrp="1"/>
          </p:cNvSpPr>
          <p:nvPr>
            <p:ph type="body" idx="4"/>
          </p:nvPr>
        </p:nvSpPr>
        <p:spPr>
          <a:xfrm>
            <a:off x="4833228" y="2418320"/>
            <a:ext cx="238515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g3306c172f7e_0_1731"/>
          <p:cNvSpPr txBox="1">
            <a:spLocks noGrp="1"/>
          </p:cNvSpPr>
          <p:nvPr>
            <p:ph type="body" idx="5"/>
          </p:nvPr>
        </p:nvSpPr>
        <p:spPr>
          <a:xfrm>
            <a:off x="4884573"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4" name="Google Shape;104;g3306c172f7e_0_1731"/>
          <p:cNvSpPr txBox="1">
            <a:spLocks noGrp="1"/>
          </p:cNvSpPr>
          <p:nvPr>
            <p:ph type="body" idx="6"/>
          </p:nvPr>
        </p:nvSpPr>
        <p:spPr>
          <a:xfrm>
            <a:off x="4833228"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5" name="Google Shape;105;g3306c172f7e_0_1731"/>
          <p:cNvSpPr txBox="1">
            <a:spLocks noGrp="1"/>
          </p:cNvSpPr>
          <p:nvPr>
            <p:ph type="body" idx="7"/>
          </p:nvPr>
        </p:nvSpPr>
        <p:spPr>
          <a:xfrm>
            <a:off x="8278788" y="2418320"/>
            <a:ext cx="2559000" cy="6874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E7F79"/>
              </a:buClr>
              <a:buSzPts val="6100"/>
              <a:buFont typeface="Arial"/>
              <a:buNone/>
              <a:defRPr sz="3050" b="1" i="0" u="none" strike="noStrike" cap="none">
                <a:solidFill>
                  <a:srgbClr val="0E7F79"/>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6" name="Google Shape;106;g3306c172f7e_0_1731"/>
          <p:cNvSpPr txBox="1">
            <a:spLocks noGrp="1"/>
          </p:cNvSpPr>
          <p:nvPr>
            <p:ph type="body" idx="8"/>
          </p:nvPr>
        </p:nvSpPr>
        <p:spPr>
          <a:xfrm>
            <a:off x="8330133" y="3359913"/>
            <a:ext cx="2385150" cy="687450"/>
          </a:xfrm>
          <a:prstGeom prst="rect">
            <a:avLst/>
          </a:prstGeom>
          <a:noFill/>
          <a:ln>
            <a:noFill/>
          </a:ln>
        </p:spPr>
        <p:txBody>
          <a:bodyPr spcFirstLastPara="1" wrap="square" lIns="0" tIns="55425" rIns="0" bIns="55425" anchor="t" anchorCtr="0">
            <a:normAutofit/>
          </a:bodyPr>
          <a:lstStyle>
            <a:lvl1pPr marL="228600" marR="0" lvl="0" indent="-114300" algn="l">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g3306c172f7e_0_1731"/>
          <p:cNvSpPr txBox="1">
            <a:spLocks noGrp="1"/>
          </p:cNvSpPr>
          <p:nvPr>
            <p:ph type="body" idx="9"/>
          </p:nvPr>
        </p:nvSpPr>
        <p:spPr>
          <a:xfrm>
            <a:off x="8278788" y="506238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l">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8" name="Google Shape;108;g3306c172f7e_0_1731"/>
          <p:cNvSpPr txBox="1">
            <a:spLocks noGrp="1"/>
          </p:cNvSpPr>
          <p:nvPr>
            <p:ph type="body" idx="13"/>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dk1"/>
              </a:buClr>
              <a:buSzPts val="2000"/>
              <a:buFont typeface="Arial"/>
              <a:buNone/>
              <a:defRPr sz="1000" b="0" i="0" u="none" strike="noStrike" cap="none">
                <a:solidFill>
                  <a:schemeClr val="dk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9" name="Google Shape;109;g3306c172f7e_0_1731"/>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g3306c172f7e_0_1731"/>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0E7E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g3306c172f7e_0_1731"/>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612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Green 3">
  <p:cSld name="Blank — Green 3">
    <p:spTree>
      <p:nvGrpSpPr>
        <p:cNvPr id="1" name="Shape 14"/>
        <p:cNvGrpSpPr/>
        <p:nvPr/>
      </p:nvGrpSpPr>
      <p:grpSpPr>
        <a:xfrm>
          <a:off x="0" y="0"/>
          <a:ext cx="0" cy="0"/>
          <a:chOff x="0" y="0"/>
          <a:chExt cx="0" cy="0"/>
        </a:xfrm>
      </p:grpSpPr>
      <p:sp>
        <p:nvSpPr>
          <p:cNvPr id="15" name="Google Shape;15;g33390572022_0_1902"/>
          <p:cNvSpPr/>
          <p:nvPr/>
        </p:nvSpPr>
        <p:spPr>
          <a:xfrm>
            <a:off x="0" y="-24300"/>
            <a:ext cx="4775850" cy="6906600"/>
          </a:xfrm>
          <a:prstGeom prst="rect">
            <a:avLst/>
          </a:prstGeom>
          <a:solidFill>
            <a:srgbClr val="0E7F79"/>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600"/>
              <a:buFont typeface="Arial"/>
              <a:buNone/>
            </a:pPr>
            <a:endParaRPr sz="1800" i="0" u="none" strike="noStrike" cap="none">
              <a:solidFill>
                <a:schemeClr val="lt1"/>
              </a:solidFill>
            </a:endParaRPr>
          </a:p>
        </p:txBody>
      </p:sp>
      <p:sp>
        <p:nvSpPr>
          <p:cNvPr id="16" name="Google Shape;16;g33390572022_0_1902"/>
          <p:cNvSpPr txBox="1">
            <a:spLocks noGrp="1"/>
          </p:cNvSpPr>
          <p:nvPr>
            <p:ph type="sldNum" idx="12"/>
          </p:nvPr>
        </p:nvSpPr>
        <p:spPr>
          <a:xfrm>
            <a:off x="6002036" y="6215458"/>
            <a:ext cx="181650"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1pPr>
            <a:lvl2pPr marL="0" marR="0" lvl="1"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2pPr>
            <a:lvl3pPr marL="0" marR="0" lvl="2"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3pPr>
            <a:lvl4pPr marL="0" marR="0" lvl="3"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4pPr>
            <a:lvl5pPr marL="0" marR="0" lvl="4"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5pPr>
            <a:lvl6pPr marL="0" marR="0" lvl="5"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6pPr>
            <a:lvl7pPr marL="0" marR="0" lvl="6"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7pPr>
            <a:lvl8pPr marL="0" marR="0" lvl="7"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8pPr>
            <a:lvl9pPr marL="0" marR="0" lvl="8" indent="0" algn="ctr">
              <a:lnSpc>
                <a:spcPct val="100000"/>
              </a:lnSpc>
              <a:spcBef>
                <a:spcPts val="0"/>
              </a:spcBef>
              <a:spcAft>
                <a:spcPts val="0"/>
              </a:spcAft>
              <a:buClr>
                <a:srgbClr val="000000"/>
              </a:buClr>
              <a:buSzPts val="1800"/>
              <a:buFont typeface="Inter"/>
              <a:buNone/>
              <a:defRPr sz="900" b="0" i="0" u="none" strike="noStrike" cap="none">
                <a:solidFill>
                  <a:srgbClr val="000000"/>
                </a:solidFill>
                <a:latin typeface="Inter"/>
                <a:ea typeface="Inter"/>
                <a:cs typeface="Inter"/>
                <a:sym typeface="Inter"/>
              </a:defRPr>
            </a:lvl9pPr>
          </a:lstStyle>
          <a:p>
            <a:fld id="{00000000-1234-1234-1234-123412341234}" type="slidenum">
              <a:rPr lang="en-US" smtClean="0"/>
              <a:pPr/>
              <a:t>‹#›</a:t>
            </a:fld>
            <a:endParaRPr lang="en-US"/>
          </a:p>
        </p:txBody>
      </p:sp>
      <p:sp>
        <p:nvSpPr>
          <p:cNvPr id="17" name="Google Shape;17;g33390572022_0_1902"/>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8" name="Google Shape;18;g33390572022_0_1902"/>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19" name="Google Shape;19;g33390572022_0_1902"/>
          <p:cNvSpPr/>
          <p:nvPr/>
        </p:nvSpPr>
        <p:spPr>
          <a:xfrm>
            <a:off x="4775850" y="3269513"/>
            <a:ext cx="7416150" cy="35886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600" i="0" u="none" strike="noStrike" cap="none">
              <a:solidFill>
                <a:srgbClr val="FFFFFF"/>
              </a:solidFill>
            </a:endParaRPr>
          </a:p>
        </p:txBody>
      </p:sp>
    </p:spTree>
    <p:extLst>
      <p:ext uri="{BB962C8B-B14F-4D97-AF65-F5344CB8AC3E}">
        <p14:creationId xmlns:p14="http://schemas.microsoft.com/office/powerpoint/2010/main" val="51015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Stats-Boxed">
  <p:cSld name="4-Stats-Boxed">
    <p:spTree>
      <p:nvGrpSpPr>
        <p:cNvPr id="1" name="Shape 32"/>
        <p:cNvGrpSpPr/>
        <p:nvPr/>
      </p:nvGrpSpPr>
      <p:grpSpPr>
        <a:xfrm>
          <a:off x="0" y="0"/>
          <a:ext cx="0" cy="0"/>
          <a:chOff x="0" y="0"/>
          <a:chExt cx="0" cy="0"/>
        </a:xfrm>
      </p:grpSpPr>
      <p:sp>
        <p:nvSpPr>
          <p:cNvPr id="33" name="Google Shape;33;g3306c172f7e_0_3478"/>
          <p:cNvSpPr/>
          <p:nvPr/>
        </p:nvSpPr>
        <p:spPr>
          <a:xfrm>
            <a:off x="6907800" y="0"/>
            <a:ext cx="5284200" cy="6858000"/>
          </a:xfrm>
          <a:prstGeom prst="rect">
            <a:avLst/>
          </a:prstGeom>
          <a:solidFill>
            <a:srgbClr val="E6E6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34" name="Google Shape;34;g3306c172f7e_0_3478"/>
          <p:cNvSpPr/>
          <p:nvPr/>
        </p:nvSpPr>
        <p:spPr>
          <a:xfrm>
            <a:off x="0" y="0"/>
            <a:ext cx="6907800" cy="6858000"/>
          </a:xfrm>
          <a:prstGeom prst="rect">
            <a:avLst/>
          </a:prstGeom>
          <a:solidFill>
            <a:srgbClr val="0E7F79"/>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35" name="Google Shape;35;g3306c172f7e_0_3478"/>
          <p:cNvSpPr txBox="1">
            <a:spLocks noGrp="1"/>
          </p:cNvSpPr>
          <p:nvPr>
            <p:ph type="body" idx="1"/>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dk1"/>
              </a:buClr>
              <a:buSzPts val="2000"/>
              <a:buFont typeface="Arial"/>
              <a:buNone/>
              <a:defRPr sz="1000" b="0" i="0" u="none" strike="noStrike" cap="none">
                <a:solidFill>
                  <a:schemeClr val="dk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6" name="Google Shape;36;g3306c172f7e_0_3478"/>
          <p:cNvSpPr txBox="1">
            <a:spLocks noGrp="1"/>
          </p:cNvSpPr>
          <p:nvPr>
            <p:ph type="body" idx="2"/>
          </p:nvPr>
        </p:nvSpPr>
        <p:spPr>
          <a:xfrm>
            <a:off x="920369" y="2920715"/>
            <a:ext cx="4681650" cy="1386300"/>
          </a:xfrm>
          <a:prstGeom prst="rect">
            <a:avLst/>
          </a:prstGeom>
          <a:noFill/>
          <a:ln>
            <a:noFill/>
          </a:ln>
        </p:spPr>
        <p:txBody>
          <a:bodyPr spcFirstLastPara="1" wrap="square" lIns="0" tIns="55425" rIns="0" bIns="55425" anchor="ctr" anchorCtr="0">
            <a:normAutofit/>
          </a:bodyPr>
          <a:lstStyle>
            <a:lvl1pPr marL="228600" marR="0" lvl="0" indent="-114300" algn="l">
              <a:lnSpc>
                <a:spcPct val="110000"/>
              </a:lnSpc>
              <a:spcBef>
                <a:spcPts val="600"/>
              </a:spcBef>
              <a:spcAft>
                <a:spcPts val="0"/>
              </a:spcAft>
              <a:buClr>
                <a:srgbClr val="0D4B60"/>
              </a:buClr>
              <a:buSzPts val="6100"/>
              <a:buFont typeface="Arial"/>
              <a:buNone/>
              <a:defRPr sz="3050" b="1" i="0" u="none" strike="noStrike" cap="none">
                <a:solidFill>
                  <a:srgbClr val="0D4B60"/>
                </a:solidFill>
                <a:latin typeface="Space Grotesk"/>
                <a:ea typeface="Space Grotesk"/>
                <a:cs typeface="Space Grotesk"/>
                <a:sym typeface="Space Grotesk"/>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7" name="Google Shape;37;g3306c172f7e_0_3478"/>
          <p:cNvSpPr txBox="1">
            <a:spLocks noGrp="1"/>
          </p:cNvSpPr>
          <p:nvPr>
            <p:ph type="body" idx="3"/>
          </p:nvPr>
        </p:nvSpPr>
        <p:spPr>
          <a:xfrm>
            <a:off x="6581648" y="3105546"/>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8" name="Google Shape;38;g3306c172f7e_0_3478"/>
          <p:cNvSpPr txBox="1">
            <a:spLocks noGrp="1"/>
          </p:cNvSpPr>
          <p:nvPr>
            <p:ph type="body" idx="4"/>
          </p:nvPr>
        </p:nvSpPr>
        <p:spPr>
          <a:xfrm>
            <a:off x="6581648" y="3503726"/>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39" name="Google Shape;39;g3306c172f7e_0_3478"/>
          <p:cNvSpPr txBox="1">
            <a:spLocks noGrp="1"/>
          </p:cNvSpPr>
          <p:nvPr>
            <p:ph type="body" idx="5"/>
          </p:nvPr>
        </p:nvSpPr>
        <p:spPr>
          <a:xfrm>
            <a:off x="9091168"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0" name="Google Shape;40;g3306c172f7e_0_3478"/>
          <p:cNvSpPr txBox="1">
            <a:spLocks noGrp="1"/>
          </p:cNvSpPr>
          <p:nvPr>
            <p:ph type="body" idx="6"/>
          </p:nvPr>
        </p:nvSpPr>
        <p:spPr>
          <a:xfrm>
            <a:off x="9091168"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1" name="Google Shape;41;g3306c172f7e_0_3478"/>
          <p:cNvSpPr txBox="1">
            <a:spLocks noGrp="1"/>
          </p:cNvSpPr>
          <p:nvPr>
            <p:ph type="body" idx="7"/>
          </p:nvPr>
        </p:nvSpPr>
        <p:spPr>
          <a:xfrm>
            <a:off x="9091168" y="2380408"/>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2" name="Google Shape;42;g3306c172f7e_0_3478"/>
          <p:cNvSpPr txBox="1">
            <a:spLocks noGrp="1"/>
          </p:cNvSpPr>
          <p:nvPr>
            <p:ph type="body" idx="8"/>
          </p:nvPr>
        </p:nvSpPr>
        <p:spPr>
          <a:xfrm>
            <a:off x="6600904"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3" name="Google Shape;43;g3306c172f7e_0_3478"/>
          <p:cNvSpPr txBox="1">
            <a:spLocks noGrp="1"/>
          </p:cNvSpPr>
          <p:nvPr>
            <p:ph type="body" idx="9"/>
          </p:nvPr>
        </p:nvSpPr>
        <p:spPr>
          <a:xfrm>
            <a:off x="6600904"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E3F8CF"/>
              </a:buClr>
              <a:buSzPts val="2400"/>
              <a:buFont typeface="Arial"/>
              <a:buNone/>
              <a:defRPr sz="1200" b="0" i="0" u="none" strike="noStrike" cap="none">
                <a:solidFill>
                  <a:srgbClr val="E3F8CF"/>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44" name="Google Shape;44;g3306c172f7e_0_3478"/>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45" name="Google Shape;45;g3306c172f7e_0_3478"/>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46" name="Google Shape;46;g3306c172f7e_0_3478"/>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4127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Stats-Boxes-Colored-Bg">
  <p:cSld name="3-Stats-Boxes-Colored-Bg">
    <p:bg>
      <p:bgPr>
        <a:solidFill>
          <a:srgbClr val="0E7F79"/>
        </a:solidFill>
        <a:effectLst/>
      </p:bgPr>
    </p:bg>
    <p:spTree>
      <p:nvGrpSpPr>
        <p:cNvPr id="1" name="Shape 83"/>
        <p:cNvGrpSpPr/>
        <p:nvPr/>
      </p:nvGrpSpPr>
      <p:grpSpPr>
        <a:xfrm>
          <a:off x="0" y="0"/>
          <a:ext cx="0" cy="0"/>
          <a:chOff x="0" y="0"/>
          <a:chExt cx="0" cy="0"/>
        </a:xfrm>
      </p:grpSpPr>
      <p:sp>
        <p:nvSpPr>
          <p:cNvPr id="84" name="Google Shape;84;g3306c172f7e_0_855"/>
          <p:cNvSpPr txBox="1">
            <a:spLocks noGrp="1"/>
          </p:cNvSpPr>
          <p:nvPr>
            <p:ph type="body" idx="1"/>
          </p:nvPr>
        </p:nvSpPr>
        <p:spPr>
          <a:xfrm>
            <a:off x="744416" y="3429000"/>
            <a:ext cx="30577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5" name="Google Shape;85;g3306c172f7e_0_855"/>
          <p:cNvSpPr txBox="1">
            <a:spLocks noGrp="1"/>
          </p:cNvSpPr>
          <p:nvPr>
            <p:ph type="body" idx="2"/>
          </p:nvPr>
        </p:nvSpPr>
        <p:spPr>
          <a:xfrm>
            <a:off x="4504928" y="3429000"/>
            <a:ext cx="31822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6" name="Google Shape;86;g3306c172f7e_0_855"/>
          <p:cNvSpPr txBox="1">
            <a:spLocks noGrp="1"/>
          </p:cNvSpPr>
          <p:nvPr>
            <p:ph type="body" idx="3"/>
          </p:nvPr>
        </p:nvSpPr>
        <p:spPr>
          <a:xfrm>
            <a:off x="8352145" y="3435309"/>
            <a:ext cx="3133050" cy="6874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7" name="Google Shape;87;g3306c172f7e_0_855"/>
          <p:cNvSpPr txBox="1">
            <a:spLocks noGrp="1"/>
          </p:cNvSpPr>
          <p:nvPr>
            <p:ph type="body" idx="4"/>
          </p:nvPr>
        </p:nvSpPr>
        <p:spPr>
          <a:xfrm>
            <a:off x="8642382" y="4861440"/>
            <a:ext cx="255270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8" name="Google Shape;88;g3306c172f7e_0_855"/>
          <p:cNvSpPr txBox="1">
            <a:spLocks noGrp="1"/>
          </p:cNvSpPr>
          <p:nvPr>
            <p:ph type="body" idx="5"/>
          </p:nvPr>
        </p:nvSpPr>
        <p:spPr>
          <a:xfrm>
            <a:off x="929851" y="4861440"/>
            <a:ext cx="268695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89" name="Google Shape;89;g3306c172f7e_0_855"/>
          <p:cNvSpPr txBox="1">
            <a:spLocks noGrp="1"/>
          </p:cNvSpPr>
          <p:nvPr>
            <p:ph type="body" idx="6"/>
          </p:nvPr>
        </p:nvSpPr>
        <p:spPr>
          <a:xfrm>
            <a:off x="4752551" y="4855132"/>
            <a:ext cx="2686950" cy="687450"/>
          </a:xfrm>
          <a:prstGeom prst="rect">
            <a:avLst/>
          </a:prstGeom>
          <a:noFill/>
          <a:ln>
            <a:noFill/>
          </a:ln>
        </p:spPr>
        <p:txBody>
          <a:bodyPr spcFirstLastPara="1" wrap="square" lIns="0" tIns="55425" rIns="0" bIns="55425" anchor="b" anchorCtr="0">
            <a:norm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0" name="Google Shape;90;g3306c172f7e_0_855"/>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91" name="Google Shape;91;g3306c172f7e_0_855"/>
          <p:cNvSpPr txBox="1">
            <a:spLocks noGrp="1"/>
          </p:cNvSpPr>
          <p:nvPr>
            <p:ph type="body" idx="7"/>
          </p:nvPr>
        </p:nvSpPr>
        <p:spPr>
          <a:xfrm>
            <a:off x="889562" y="621891"/>
            <a:ext cx="2017800" cy="1993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chemeClr val="lt1"/>
              </a:buClr>
              <a:buSzPts val="2000"/>
              <a:buFont typeface="Arial"/>
              <a:buNone/>
              <a:defRPr sz="1000" b="0" i="0" u="none" strike="noStrike" cap="none">
                <a:solidFill>
                  <a:schemeClr val="lt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2" name="Google Shape;92;g3306c172f7e_0_855"/>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93" name="Google Shape;93;g3306c172f7e_0_855"/>
          <p:cNvSpPr txBox="1">
            <a:spLocks noGrp="1"/>
          </p:cNvSpPr>
          <p:nvPr>
            <p:ph type="body" idx="8"/>
          </p:nvPr>
        </p:nvSpPr>
        <p:spPr>
          <a:xfrm>
            <a:off x="1264376"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4" name="Google Shape;94;g3306c172f7e_0_855"/>
          <p:cNvSpPr txBox="1">
            <a:spLocks noGrp="1"/>
          </p:cNvSpPr>
          <p:nvPr>
            <p:ph type="body" idx="9"/>
          </p:nvPr>
        </p:nvSpPr>
        <p:spPr>
          <a:xfrm>
            <a:off x="5087076"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5" name="Google Shape;95;g3306c172f7e_0_855"/>
          <p:cNvSpPr txBox="1">
            <a:spLocks noGrp="1"/>
          </p:cNvSpPr>
          <p:nvPr>
            <p:ph type="body" idx="13"/>
          </p:nvPr>
        </p:nvSpPr>
        <p:spPr>
          <a:xfrm>
            <a:off x="8909775" y="2511240"/>
            <a:ext cx="2017800" cy="199350"/>
          </a:xfrm>
          <a:prstGeom prst="rect">
            <a:avLst/>
          </a:prstGeom>
          <a:noFill/>
          <a:ln>
            <a:noFill/>
          </a:ln>
        </p:spPr>
        <p:txBody>
          <a:bodyPr spcFirstLastPara="1" wrap="square" lIns="110875" tIns="55425" rIns="110875" bIns="55425" anchor="ctr" anchorCtr="0">
            <a:norm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6" name="Google Shape;96;g3306c172f7e_0_855"/>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97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Green 1">
  <p:cSld name="Blank — Green 1">
    <p:spTree>
      <p:nvGrpSpPr>
        <p:cNvPr id="1" name="Shape 26"/>
        <p:cNvGrpSpPr/>
        <p:nvPr/>
      </p:nvGrpSpPr>
      <p:grpSpPr>
        <a:xfrm>
          <a:off x="0" y="0"/>
          <a:ext cx="0" cy="0"/>
          <a:chOff x="0" y="0"/>
          <a:chExt cx="0" cy="0"/>
        </a:xfrm>
      </p:grpSpPr>
      <p:sp>
        <p:nvSpPr>
          <p:cNvPr id="27" name="Google Shape;27;g3306d99f6f6_0_200"/>
          <p:cNvSpPr/>
          <p:nvPr/>
        </p:nvSpPr>
        <p:spPr>
          <a:xfrm>
            <a:off x="0" y="0"/>
            <a:ext cx="5036700" cy="6858000"/>
          </a:xfrm>
          <a:prstGeom prst="rect">
            <a:avLst/>
          </a:prstGeom>
          <a:solidFill>
            <a:srgbClr val="E6E6E6"/>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28" name="Google Shape;28;g3306d99f6f6_0_200"/>
          <p:cNvSpPr/>
          <p:nvPr/>
        </p:nvSpPr>
        <p:spPr>
          <a:xfrm>
            <a:off x="5036700" y="0"/>
            <a:ext cx="7155450" cy="6858000"/>
          </a:xfrm>
          <a:prstGeom prst="rect">
            <a:avLst/>
          </a:prstGeom>
          <a:solidFill>
            <a:srgbClr val="0E7F79"/>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29" name="Google Shape;29;g3306d99f6f6_0_200"/>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30" name="Google Shape;30;g3306d99f6f6_0_200"/>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0E7E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31" name="Google Shape;31;g3306d99f6f6_0_200"/>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lt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9596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Stats-Boxed 1">
  <p:cSld name="4-Stats-Boxed 1">
    <p:spTree>
      <p:nvGrpSpPr>
        <p:cNvPr id="1" name="Shape 47"/>
        <p:cNvGrpSpPr/>
        <p:nvPr/>
      </p:nvGrpSpPr>
      <p:grpSpPr>
        <a:xfrm>
          <a:off x="0" y="0"/>
          <a:ext cx="0" cy="0"/>
          <a:chOff x="0" y="0"/>
          <a:chExt cx="0" cy="0"/>
        </a:xfrm>
      </p:grpSpPr>
      <p:sp>
        <p:nvSpPr>
          <p:cNvPr id="48" name="Google Shape;48;g33390572022_0_103"/>
          <p:cNvSpPr/>
          <p:nvPr/>
        </p:nvSpPr>
        <p:spPr>
          <a:xfrm>
            <a:off x="6528338" y="0"/>
            <a:ext cx="5663700" cy="6858000"/>
          </a:xfrm>
          <a:prstGeom prst="rect">
            <a:avLst/>
          </a:prstGeom>
          <a:solidFill>
            <a:srgbClr val="3EB1A1"/>
          </a:solidFill>
          <a:ln>
            <a:noFill/>
          </a:ln>
        </p:spPr>
        <p:txBody>
          <a:bodyPr spcFirstLastPara="1" wrap="square" lIns="55438" tIns="27713" rIns="55438" bIns="27713"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100" b="0" i="0" u="none" strike="noStrike" cap="none">
              <a:solidFill>
                <a:schemeClr val="lt1"/>
              </a:solidFill>
              <a:latin typeface="Arial"/>
              <a:ea typeface="Arial"/>
              <a:cs typeface="Arial"/>
              <a:sym typeface="Arial"/>
            </a:endParaRPr>
          </a:p>
        </p:txBody>
      </p:sp>
      <p:sp>
        <p:nvSpPr>
          <p:cNvPr id="49" name="Google Shape;49;g33390572022_0_103"/>
          <p:cNvSpPr txBox="1">
            <a:spLocks noGrp="1"/>
          </p:cNvSpPr>
          <p:nvPr>
            <p:ph type="body" idx="1"/>
          </p:nvPr>
        </p:nvSpPr>
        <p:spPr>
          <a:xfrm>
            <a:off x="920369" y="2920715"/>
            <a:ext cx="4681650" cy="1386300"/>
          </a:xfrm>
          <a:prstGeom prst="rect">
            <a:avLst/>
          </a:prstGeom>
          <a:noFill/>
          <a:ln>
            <a:noFill/>
          </a:ln>
        </p:spPr>
        <p:txBody>
          <a:bodyPr spcFirstLastPara="1" wrap="square" lIns="0" tIns="55425" rIns="0" bIns="55425" anchor="ctr" anchorCtr="0">
            <a:normAutofit/>
          </a:bodyPr>
          <a:lstStyle>
            <a:lvl1pPr marL="228600" marR="0" lvl="0" indent="-114300" algn="l">
              <a:lnSpc>
                <a:spcPct val="110000"/>
              </a:lnSpc>
              <a:spcBef>
                <a:spcPts val="600"/>
              </a:spcBef>
              <a:spcAft>
                <a:spcPts val="0"/>
              </a:spcAft>
              <a:buClr>
                <a:srgbClr val="0D4B60"/>
              </a:buClr>
              <a:buSzPts val="6100"/>
              <a:buFont typeface="Arial"/>
              <a:buNone/>
              <a:defRPr sz="3050" b="1" i="0" u="none" strike="noStrike" cap="none">
                <a:solidFill>
                  <a:srgbClr val="0D4B60"/>
                </a:solidFill>
                <a:latin typeface="Space Grotesk"/>
                <a:ea typeface="Space Grotesk"/>
                <a:cs typeface="Space Grotesk"/>
                <a:sym typeface="Space Grotesk"/>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0" name="Google Shape;50;g33390572022_0_103"/>
          <p:cNvSpPr txBox="1">
            <a:spLocks noGrp="1"/>
          </p:cNvSpPr>
          <p:nvPr>
            <p:ph type="body" idx="2"/>
          </p:nvPr>
        </p:nvSpPr>
        <p:spPr>
          <a:xfrm>
            <a:off x="6581648" y="3105546"/>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1" name="Google Shape;51;g33390572022_0_103"/>
          <p:cNvSpPr txBox="1">
            <a:spLocks noGrp="1"/>
          </p:cNvSpPr>
          <p:nvPr>
            <p:ph type="body" idx="3"/>
          </p:nvPr>
        </p:nvSpPr>
        <p:spPr>
          <a:xfrm>
            <a:off x="6581648" y="3503726"/>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2" name="Google Shape;52;g33390572022_0_103"/>
          <p:cNvSpPr txBox="1">
            <a:spLocks noGrp="1"/>
          </p:cNvSpPr>
          <p:nvPr>
            <p:ph type="body" idx="4"/>
          </p:nvPr>
        </p:nvSpPr>
        <p:spPr>
          <a:xfrm>
            <a:off x="9091168"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0E7F79"/>
              </a:buClr>
              <a:buSzPts val="5000"/>
              <a:buFont typeface="Arial"/>
              <a:buNone/>
              <a:defRPr sz="2500" b="1" i="0" u="none" strike="noStrike" cap="none">
                <a:solidFill>
                  <a:srgbClr val="0E7F79"/>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3" name="Google Shape;53;g33390572022_0_103"/>
          <p:cNvSpPr txBox="1">
            <a:spLocks noGrp="1"/>
          </p:cNvSpPr>
          <p:nvPr>
            <p:ph type="body" idx="5"/>
          </p:nvPr>
        </p:nvSpPr>
        <p:spPr>
          <a:xfrm>
            <a:off x="9091168"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173300"/>
              </a:buClr>
              <a:buSzPts val="2400"/>
              <a:buFont typeface="Arial"/>
              <a:buNone/>
              <a:defRPr sz="1200" b="0" i="0" u="none" strike="noStrike" cap="none">
                <a:solidFill>
                  <a:srgbClr val="173300"/>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4" name="Google Shape;54;g33390572022_0_103"/>
          <p:cNvSpPr txBox="1">
            <a:spLocks noGrp="1"/>
          </p:cNvSpPr>
          <p:nvPr>
            <p:ph type="body" idx="6"/>
          </p:nvPr>
        </p:nvSpPr>
        <p:spPr>
          <a:xfrm>
            <a:off x="9091168" y="2380408"/>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5" name="Google Shape;55;g33390572022_0_103"/>
          <p:cNvSpPr txBox="1">
            <a:spLocks noGrp="1"/>
          </p:cNvSpPr>
          <p:nvPr>
            <p:ph type="body" idx="7"/>
          </p:nvPr>
        </p:nvSpPr>
        <p:spPr>
          <a:xfrm>
            <a:off x="6600904" y="4861440"/>
            <a:ext cx="1824900" cy="277200"/>
          </a:xfrm>
          <a:prstGeom prst="rect">
            <a:avLst/>
          </a:prstGeom>
          <a:noFill/>
          <a:ln>
            <a:noFill/>
          </a:ln>
        </p:spPr>
        <p:txBody>
          <a:bodyPr spcFirstLastPara="1" wrap="square" lIns="110875" tIns="55425" rIns="110875" bIns="55425" anchor="t" anchorCtr="0">
            <a:normAutofit/>
          </a:bodyPr>
          <a:lstStyle>
            <a:lvl1pPr marL="228600" marR="0" lvl="0" indent="-114300" algn="l">
              <a:lnSpc>
                <a:spcPct val="90000"/>
              </a:lnSpc>
              <a:spcBef>
                <a:spcPts val="600"/>
              </a:spcBef>
              <a:spcAft>
                <a:spcPts val="0"/>
              </a:spcAft>
              <a:buClr>
                <a:srgbClr val="E3F8CF"/>
              </a:buClr>
              <a:buSzPts val="5000"/>
              <a:buFont typeface="Arial"/>
              <a:buNone/>
              <a:defRPr sz="2500" b="1" i="0" u="none" strike="noStrike" cap="none">
                <a:solidFill>
                  <a:srgbClr val="E3F8CF"/>
                </a:solidFill>
                <a:latin typeface="Space Grotesk"/>
                <a:ea typeface="Space Grotesk"/>
                <a:cs typeface="Space Grotesk"/>
                <a:sym typeface="Space Grotesk"/>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6" name="Google Shape;56;g33390572022_0_103"/>
          <p:cNvSpPr txBox="1">
            <a:spLocks noGrp="1"/>
          </p:cNvSpPr>
          <p:nvPr>
            <p:ph type="body" idx="8"/>
          </p:nvPr>
        </p:nvSpPr>
        <p:spPr>
          <a:xfrm>
            <a:off x="6600904" y="5259621"/>
            <a:ext cx="1824900" cy="527250"/>
          </a:xfrm>
          <a:prstGeom prst="rect">
            <a:avLst/>
          </a:prstGeom>
          <a:noFill/>
          <a:ln>
            <a:noFill/>
          </a:ln>
        </p:spPr>
        <p:txBody>
          <a:bodyPr spcFirstLastPara="1" wrap="square" lIns="110875" tIns="55425" rIns="110875" bIns="55425" anchor="t" anchorCtr="0">
            <a:normAutofit/>
          </a:bodyPr>
          <a:lstStyle>
            <a:lvl1pPr marL="228600" marR="0" lvl="0" indent="-114300" algn="l">
              <a:lnSpc>
                <a:spcPct val="100000"/>
              </a:lnSpc>
              <a:spcBef>
                <a:spcPts val="600"/>
              </a:spcBef>
              <a:spcAft>
                <a:spcPts val="0"/>
              </a:spcAft>
              <a:buClr>
                <a:srgbClr val="E3F8CF"/>
              </a:buClr>
              <a:buSzPts val="2400"/>
              <a:buFont typeface="Arial"/>
              <a:buNone/>
              <a:defRPr sz="1200" b="0" i="0" u="none" strike="noStrike" cap="none">
                <a:solidFill>
                  <a:srgbClr val="E3F8CF"/>
                </a:solidFill>
                <a:latin typeface="Archivo"/>
                <a:ea typeface="Archivo"/>
                <a:cs typeface="Archivo"/>
                <a:sym typeface="Archivo"/>
              </a:defRPr>
            </a:lvl1pPr>
            <a:lvl2pPr marL="457200" marR="0" lvl="1"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Space Grotesk"/>
                <a:ea typeface="Space Grotesk"/>
                <a:cs typeface="Space Grotesk"/>
                <a:sym typeface="Space Grotesk"/>
              </a:defRPr>
            </a:lvl2pPr>
            <a:lvl3pPr marL="685800" marR="0" lvl="2"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3pPr>
            <a:lvl4pPr marL="914400" marR="0" lvl="3"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4pPr>
            <a:lvl5pPr marL="1143000" marR="0" lvl="4" indent="-273050" algn="l">
              <a:lnSpc>
                <a:spcPct val="90000"/>
              </a:lnSpc>
              <a:spcBef>
                <a:spcPts val="300"/>
              </a:spcBef>
              <a:spcAft>
                <a:spcPts val="0"/>
              </a:spcAft>
              <a:buClr>
                <a:schemeClr val="dk1"/>
              </a:buClr>
              <a:buSzPts val="5000"/>
              <a:buFont typeface="Arial"/>
              <a:buChar char="•"/>
              <a:defRPr sz="2500" b="1"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57" name="Google Shape;57;g33390572022_0_103"/>
          <p:cNvSpPr txBox="1">
            <a:spLocks noGrp="1"/>
          </p:cNvSpPr>
          <p:nvPr>
            <p:ph type="sldNum" idx="12"/>
          </p:nvPr>
        </p:nvSpPr>
        <p:spPr>
          <a:xfrm>
            <a:off x="10393622" y="492540"/>
            <a:ext cx="886800" cy="250432"/>
          </a:xfrm>
          <a:prstGeom prst="rect">
            <a:avLst/>
          </a:prstGeom>
          <a:noFill/>
          <a:ln>
            <a:noFill/>
          </a:ln>
        </p:spPr>
        <p:txBody>
          <a:bodyPr spcFirstLastPara="1" wrap="square" lIns="110875" tIns="55425" rIns="110875" bIns="55425" anchor="ctr" anchorCtr="0">
            <a:spAutoFit/>
          </a:bodyPr>
          <a:lstStyle>
            <a:lvl1pPr marL="0" marR="0" lvl="0"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1pPr>
            <a:lvl2pPr marL="0" marR="0" lvl="1"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2pPr>
            <a:lvl3pPr marL="0" marR="0" lvl="2"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3pPr>
            <a:lvl4pPr marL="0" marR="0" lvl="3"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4pPr>
            <a:lvl5pPr marL="0" marR="0" lvl="4"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5pPr>
            <a:lvl6pPr marL="0" marR="0" lvl="5"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6pPr>
            <a:lvl7pPr marL="0" marR="0" lvl="6"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7pPr>
            <a:lvl8pPr marL="0" marR="0" lvl="7"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8pPr>
            <a:lvl9pPr marL="0" marR="0" lvl="8" indent="0" algn="r">
              <a:lnSpc>
                <a:spcPct val="100000"/>
              </a:lnSpc>
              <a:spcBef>
                <a:spcPts val="0"/>
              </a:spcBef>
              <a:spcAft>
                <a:spcPts val="0"/>
              </a:spcAft>
              <a:buClr>
                <a:srgbClr val="000000"/>
              </a:buClr>
              <a:buSzPts val="1800"/>
              <a:buFont typeface="Inter"/>
              <a:buNone/>
              <a:defRPr sz="900" b="1" i="0" u="none" strike="noStrike" cap="none">
                <a:solidFill>
                  <a:schemeClr val="dk1"/>
                </a:solidFill>
              </a:defRPr>
            </a:lvl9pPr>
          </a:lstStyle>
          <a:p>
            <a:fld id="{00000000-1234-1234-1234-123412341234}" type="slidenum">
              <a:rPr lang="en-US" smtClean="0"/>
              <a:pPr/>
              <a:t>‹#›</a:t>
            </a:fld>
            <a:endParaRPr lang="en-US"/>
          </a:p>
        </p:txBody>
      </p:sp>
      <p:sp>
        <p:nvSpPr>
          <p:cNvPr id="58" name="Google Shape;58;g33390572022_0_103"/>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
        <p:nvSpPr>
          <p:cNvPr id="59" name="Google Shape;59;g33390572022_0_103"/>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rgbClr val="0E7E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4485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2443-9F97-C47A-9E5D-88884D7B859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35DA6C-642C-29C2-B2B2-AFB0873FF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28B91C-3475-9450-8927-C8C75CDC5EC5}"/>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FDAD52A8-C2AB-C77D-7FA6-A471A3311E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379267-3FFB-B0FD-77FC-AFF6C79E3F26}"/>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86669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Stats-Boxes-Colored-Bg">
  <p:cSld name="1_3-Stats-Boxes-Colored-Bg">
    <p:bg>
      <p:bgPr>
        <a:solidFill>
          <a:srgbClr val="0E7F79"/>
        </a:solidFill>
        <a:effectLst/>
      </p:bgPr>
    </p:bg>
    <p:spTree>
      <p:nvGrpSpPr>
        <p:cNvPr id="1" name="Shape 626"/>
        <p:cNvGrpSpPr/>
        <p:nvPr/>
      </p:nvGrpSpPr>
      <p:grpSpPr>
        <a:xfrm>
          <a:off x="0" y="0"/>
          <a:ext cx="0" cy="0"/>
          <a:chOff x="0" y="0"/>
          <a:chExt cx="0" cy="0"/>
        </a:xfrm>
      </p:grpSpPr>
      <p:sp>
        <p:nvSpPr>
          <p:cNvPr id="627" name="Google Shape;627;g33390572022_0_1517"/>
          <p:cNvSpPr txBox="1">
            <a:spLocks noGrp="1"/>
          </p:cNvSpPr>
          <p:nvPr>
            <p:ph type="body" idx="1"/>
          </p:nvPr>
        </p:nvSpPr>
        <p:spPr>
          <a:xfrm>
            <a:off x="744416" y="3429000"/>
            <a:ext cx="3057750" cy="687450"/>
          </a:xfrm>
          <a:prstGeom prst="rect">
            <a:avLst/>
          </a:prstGeom>
          <a:noFill/>
          <a:ln>
            <a:noFill/>
          </a:ln>
        </p:spPr>
        <p:txBody>
          <a:bodyPr spcFirstLastPara="1" wrap="square" lIns="110875" tIns="55425" rIns="110875" bIns="55425" anchor="ctr" anchorCtr="0">
            <a:noAutofit/>
          </a:bodyPr>
          <a:lstStyle>
            <a:lvl1pPr marL="228600" marR="0" lvl="0" indent="-114300" algn="ctr">
              <a:lnSpc>
                <a:spcPct val="90000"/>
              </a:lnSpc>
              <a:spcBef>
                <a:spcPts val="600"/>
              </a:spcBef>
              <a:spcAft>
                <a:spcPts val="0"/>
              </a:spcAft>
              <a:buClr>
                <a:srgbClr val="0D4B60"/>
              </a:buClr>
              <a:buSzPts val="8000"/>
              <a:buFont typeface="Arial"/>
              <a:buNone/>
              <a:defRPr sz="4000" b="1" i="0" u="none" strike="noStrike" cap="none">
                <a:solidFill>
                  <a:srgbClr val="0D4B60"/>
                </a:solidFill>
                <a:latin typeface="Space Grotesk"/>
                <a:ea typeface="Space Grotesk"/>
                <a:cs typeface="Space Grotesk"/>
                <a:sym typeface="Space Grotesk"/>
              </a:defRPr>
            </a:lvl1pPr>
            <a:lvl2pPr marL="457200" marR="0" lvl="1"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2pPr>
            <a:lvl3pPr marL="685800" marR="0" lvl="2"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3pPr>
            <a:lvl4pPr marL="914400" marR="0" lvl="3"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4pPr>
            <a:lvl5pPr marL="1143000" marR="0" lvl="4" indent="-114300" algn="l">
              <a:lnSpc>
                <a:spcPct val="90000"/>
              </a:lnSpc>
              <a:spcBef>
                <a:spcPts val="300"/>
              </a:spcBef>
              <a:spcAft>
                <a:spcPts val="0"/>
              </a:spcAft>
              <a:buClr>
                <a:srgbClr val="0D4B60"/>
              </a:buClr>
              <a:buSzPts val="9900"/>
              <a:buFont typeface="Arial"/>
              <a:buNone/>
              <a:defRPr sz="4950" b="1" i="0" u="none" strike="noStrike" cap="none">
                <a:solidFill>
                  <a:srgbClr val="0D4B60"/>
                </a:solidFill>
                <a:latin typeface="Space Grotesk"/>
                <a:ea typeface="Space Grotesk"/>
                <a:cs typeface="Space Grotesk"/>
                <a:sym typeface="Space Grotesk"/>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28" name="Google Shape;628;g33390572022_0_1517"/>
          <p:cNvSpPr txBox="1">
            <a:spLocks noGrp="1"/>
          </p:cNvSpPr>
          <p:nvPr>
            <p:ph type="body" idx="2"/>
          </p:nvPr>
        </p:nvSpPr>
        <p:spPr>
          <a:xfrm>
            <a:off x="929851" y="4861440"/>
            <a:ext cx="2686950" cy="687450"/>
          </a:xfrm>
          <a:prstGeom prst="rect">
            <a:avLst/>
          </a:prstGeom>
          <a:noFill/>
          <a:ln>
            <a:noFill/>
          </a:ln>
        </p:spPr>
        <p:txBody>
          <a:bodyPr spcFirstLastPara="1" wrap="square" lIns="0" tIns="55425" rIns="0" bIns="55425" anchor="b" anchorCtr="0">
            <a:noAutofit/>
          </a:bodyPr>
          <a:lstStyle>
            <a:lvl1pPr marL="228600" marR="0" lvl="0" indent="-114300" algn="ctr">
              <a:lnSpc>
                <a:spcPct val="100000"/>
              </a:lnSpc>
              <a:spcBef>
                <a:spcPts val="600"/>
              </a:spcBef>
              <a:spcAft>
                <a:spcPts val="0"/>
              </a:spcAft>
              <a:buClr>
                <a:srgbClr val="000000"/>
              </a:buClr>
              <a:buSzPts val="2900"/>
              <a:buFont typeface="Arial"/>
              <a:buNone/>
              <a:defRPr sz="1450" b="0" i="0" u="none" strike="noStrike" cap="none">
                <a:solidFill>
                  <a:srgbClr val="000000"/>
                </a:solidFill>
                <a:latin typeface="Archivo Light"/>
                <a:ea typeface="Archivo Light"/>
                <a:cs typeface="Archivo Light"/>
                <a:sym typeface="Archivo Light"/>
              </a:defRPr>
            </a:lvl1pPr>
            <a:lvl2pPr marL="457200" marR="0" lvl="1"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2pPr>
            <a:lvl3pPr marL="685800" marR="0" lvl="2"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3pPr>
            <a:lvl4pPr marL="914400" marR="0" lvl="3"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4pPr>
            <a:lvl5pPr marL="1143000" marR="0" lvl="4" indent="-307975" algn="l">
              <a:lnSpc>
                <a:spcPct val="90000"/>
              </a:lnSpc>
              <a:spcBef>
                <a:spcPts val="300"/>
              </a:spcBef>
              <a:spcAft>
                <a:spcPts val="0"/>
              </a:spcAft>
              <a:buClr>
                <a:schemeClr val="dk1"/>
              </a:buClr>
              <a:buSzPts val="6100"/>
              <a:buFont typeface="Arial"/>
              <a:buChar char="•"/>
              <a:defRPr sz="3050" b="0" i="0" u="none" strike="noStrike" cap="none">
                <a:solidFill>
                  <a:schemeClr val="dk1"/>
                </a:solidFill>
                <a:latin typeface="Archivo SemiBold"/>
                <a:ea typeface="Archivo SemiBold"/>
                <a:cs typeface="Archivo SemiBold"/>
                <a:sym typeface="Archivo SemiBold"/>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29" name="Google Shape;629;g33390572022_0_1517"/>
          <p:cNvSpPr/>
          <p:nvPr/>
        </p:nvSpPr>
        <p:spPr>
          <a:xfrm>
            <a:off x="1047750" y="895287"/>
            <a:ext cx="10188583" cy="0"/>
          </a:xfrm>
          <a:custGeom>
            <a:avLst/>
            <a:gdLst/>
            <a:ahLst/>
            <a:cxnLst/>
            <a:rect l="l" t="t" r="r" b="b"/>
            <a:pathLst>
              <a:path w="16805910" h="120000" extrusionOk="0">
                <a:moveTo>
                  <a:pt x="0" y="0"/>
                </a:moveTo>
                <a:lnTo>
                  <a:pt x="16805771" y="0"/>
                </a:lnTo>
              </a:path>
            </a:pathLst>
          </a:custGeom>
          <a:noFill/>
          <a:ln w="1045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100"/>
          </a:p>
        </p:txBody>
      </p:sp>
      <p:sp>
        <p:nvSpPr>
          <p:cNvPr id="630" name="Google Shape;630;g33390572022_0_1517"/>
          <p:cNvSpPr txBox="1">
            <a:spLocks noGrp="1"/>
          </p:cNvSpPr>
          <p:nvPr>
            <p:ph type="body" idx="3"/>
          </p:nvPr>
        </p:nvSpPr>
        <p:spPr>
          <a:xfrm>
            <a:off x="889562" y="621891"/>
            <a:ext cx="2017800" cy="199350"/>
          </a:xfrm>
          <a:prstGeom prst="rect">
            <a:avLst/>
          </a:prstGeom>
          <a:noFill/>
          <a:ln>
            <a:noFill/>
          </a:ln>
        </p:spPr>
        <p:txBody>
          <a:bodyPr spcFirstLastPara="1" wrap="square" lIns="110875" tIns="55425" rIns="110875" bIns="55425" anchor="t" anchorCtr="0">
            <a:noAutofit/>
          </a:bodyPr>
          <a:lstStyle>
            <a:lvl1pPr marL="228600" marR="0" lvl="0" indent="-114300" algn="l">
              <a:lnSpc>
                <a:spcPct val="90000"/>
              </a:lnSpc>
              <a:spcBef>
                <a:spcPts val="600"/>
              </a:spcBef>
              <a:spcAft>
                <a:spcPts val="0"/>
              </a:spcAft>
              <a:buClr>
                <a:schemeClr val="lt1"/>
              </a:buClr>
              <a:buSzPts val="2000"/>
              <a:buFont typeface="Arial"/>
              <a:buNone/>
              <a:defRPr sz="1000" b="0" i="0" u="none" strike="noStrike" cap="none">
                <a:solidFill>
                  <a:schemeClr val="lt1"/>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631" name="Google Shape;631;g33390572022_0_1517"/>
          <p:cNvSpPr/>
          <p:nvPr/>
        </p:nvSpPr>
        <p:spPr>
          <a:xfrm rot="10800000" flipH="1">
            <a:off x="952500" y="861337"/>
            <a:ext cx="1629950" cy="27600"/>
          </a:xfrm>
          <a:custGeom>
            <a:avLst/>
            <a:gdLst/>
            <a:ahLst/>
            <a:cxnLst/>
            <a:rect l="l" t="t" r="r" b="b"/>
            <a:pathLst>
              <a:path w="2963545" h="120000" extrusionOk="0">
                <a:moveTo>
                  <a:pt x="0" y="0"/>
                </a:moveTo>
                <a:lnTo>
                  <a:pt x="2963260" y="0"/>
                </a:lnTo>
              </a:path>
            </a:pathLst>
          </a:custGeom>
          <a:noFill/>
          <a:ln w="31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100"/>
          </a:p>
        </p:txBody>
      </p:sp>
      <p:sp>
        <p:nvSpPr>
          <p:cNvPr id="632" name="Google Shape;632;g33390572022_0_1517"/>
          <p:cNvSpPr txBox="1">
            <a:spLocks noGrp="1"/>
          </p:cNvSpPr>
          <p:nvPr>
            <p:ph type="body" idx="4"/>
          </p:nvPr>
        </p:nvSpPr>
        <p:spPr>
          <a:xfrm>
            <a:off x="1264376" y="2511240"/>
            <a:ext cx="2017800" cy="199350"/>
          </a:xfrm>
          <a:prstGeom prst="rect">
            <a:avLst/>
          </a:prstGeom>
          <a:noFill/>
          <a:ln>
            <a:noFill/>
          </a:ln>
        </p:spPr>
        <p:txBody>
          <a:bodyPr spcFirstLastPara="1" wrap="square" lIns="110875" tIns="55425" rIns="110875" bIns="55425" anchor="ctr" anchorCtr="0">
            <a:noAutofit/>
          </a:bodyPr>
          <a:lstStyle>
            <a:lvl1pPr marL="228600" marR="0" lvl="0" indent="-114300" algn="ctr">
              <a:lnSpc>
                <a:spcPct val="90000"/>
              </a:lnSpc>
              <a:spcBef>
                <a:spcPts val="600"/>
              </a:spcBef>
              <a:spcAft>
                <a:spcPts val="0"/>
              </a:spcAft>
              <a:buClr>
                <a:srgbClr val="000000"/>
              </a:buClr>
              <a:buSzPts val="2000"/>
              <a:buFont typeface="Arial"/>
              <a:buNone/>
              <a:defRPr sz="1000" b="0" i="0" u="none" strike="noStrike" cap="none">
                <a:solidFill>
                  <a:srgbClr val="000000"/>
                </a:solidFill>
                <a:latin typeface="Space Grotesk SemiBold"/>
                <a:ea typeface="Space Grotesk SemiBold"/>
                <a:cs typeface="Space Grotesk SemiBold"/>
                <a:sym typeface="Space Grotesk SemiBold"/>
              </a:defRPr>
            </a:lvl1pPr>
            <a:lvl2pPr marL="457200" marR="0" lvl="1" indent="-206375" algn="l">
              <a:lnSpc>
                <a:spcPct val="90000"/>
              </a:lnSpc>
              <a:spcBef>
                <a:spcPts val="300"/>
              </a:spcBef>
              <a:spcAft>
                <a:spcPts val="0"/>
              </a:spcAft>
              <a:buClr>
                <a:schemeClr val="dk1"/>
              </a:buClr>
              <a:buSzPts val="2900"/>
              <a:buFont typeface="Arial"/>
              <a:buChar char="•"/>
              <a:defRPr sz="1450" b="0" i="0" u="none" strike="noStrike" cap="none">
                <a:solidFill>
                  <a:schemeClr val="dk1"/>
                </a:solidFill>
                <a:latin typeface="Arial"/>
                <a:ea typeface="Arial"/>
                <a:cs typeface="Arial"/>
                <a:sym typeface="Arial"/>
              </a:defRPr>
            </a:lvl2pPr>
            <a:lvl3pPr marL="685800" marR="0" lvl="2" indent="-190500" algn="l">
              <a:lnSpc>
                <a:spcPct val="90000"/>
              </a:lnSpc>
              <a:spcBef>
                <a:spcPts val="300"/>
              </a:spcBef>
              <a:spcAft>
                <a:spcPts val="0"/>
              </a:spcAft>
              <a:buClr>
                <a:schemeClr val="dk1"/>
              </a:buClr>
              <a:buSzPts val="2400"/>
              <a:buFont typeface="Arial"/>
              <a:buChar char="•"/>
              <a:defRPr sz="1200" b="0" i="0" u="none" strike="noStrike" cap="none">
                <a:solidFill>
                  <a:schemeClr val="dk1"/>
                </a:solidFill>
                <a:latin typeface="Arial"/>
                <a:ea typeface="Arial"/>
                <a:cs typeface="Arial"/>
                <a:sym typeface="Arial"/>
              </a:defRPr>
            </a:lvl3pPr>
            <a:lvl4pPr marL="914400" marR="0" lvl="3"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4pPr>
            <a:lvl5pPr marL="1143000" marR="0" lvl="4"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5pPr>
            <a:lvl6pPr marL="1371600" marR="0" lvl="5"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6pPr>
            <a:lvl7pPr marL="1600200" marR="0" lvl="6"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7pPr>
            <a:lvl8pPr marL="1828800" marR="0" lvl="7"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8pPr>
            <a:lvl9pPr marL="2057400" marR="0" lvl="8" indent="-184150" algn="l">
              <a:lnSpc>
                <a:spcPct val="90000"/>
              </a:lnSpc>
              <a:spcBef>
                <a:spcPts val="300"/>
              </a:spcBef>
              <a:spcAft>
                <a:spcPts val="0"/>
              </a:spcAft>
              <a:buClr>
                <a:schemeClr val="dk1"/>
              </a:buClr>
              <a:buSzPts val="22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4913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54A2-FE7B-8FF1-9ABC-D56992B83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527AB6-5043-4F21-3868-DED1D44569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09821-30FB-97AE-6151-270BC754AB24}"/>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80C455AF-FA9B-439C-36FE-F13F27323E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CB994D-2DF0-66B1-CB56-190BFBCD7DCB}"/>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16562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C6E6-AD77-B5CE-0218-4E9B5C94A2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6DAE04A-D0A1-1137-1154-DC74615B8D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F7DBB5-71B0-DC98-0E8B-EADE4926F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C89642-EACD-A74D-7CBA-B09C3BA94D88}"/>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6" name="Footer Placeholder 5">
            <a:extLst>
              <a:ext uri="{FF2B5EF4-FFF2-40B4-BE49-F238E27FC236}">
                <a16:creationId xmlns:a16="http://schemas.microsoft.com/office/drawing/2014/main" id="{FCA6AD39-6B11-CB37-D2AE-DD089F72DB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14A0F5-A7B5-5645-1E0B-4BA89777B70C}"/>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64015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293E-0C8C-A75B-AE2C-F8523D131B2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8CA6F3-6051-59B3-8879-B9FF7D222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454C8-ECBC-3CAD-56F2-0483FFCA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0D47D2-173C-F41D-4673-0EAD71B7D2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EDEA87-97E1-3A49-A058-798BA8584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3C0E105-13C3-DE46-94C2-13F715C07D56}"/>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8" name="Footer Placeholder 7">
            <a:extLst>
              <a:ext uri="{FF2B5EF4-FFF2-40B4-BE49-F238E27FC236}">
                <a16:creationId xmlns:a16="http://schemas.microsoft.com/office/drawing/2014/main" id="{414709D2-C6CB-EFDA-17C6-9B59C81A708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54B6E25-338B-F624-537C-4FDC5833BDFF}"/>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55949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52F-823D-7388-8A65-B96C1E1D6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216CF4-AD55-EEA5-354A-5C9FB9B36283}"/>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4" name="Footer Placeholder 3">
            <a:extLst>
              <a:ext uri="{FF2B5EF4-FFF2-40B4-BE49-F238E27FC236}">
                <a16:creationId xmlns:a16="http://schemas.microsoft.com/office/drawing/2014/main" id="{3137F5CF-826F-8636-212B-68E2CA4CD97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B7CEE4-5808-A6C2-BD24-7923AF68B98D}"/>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83296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5689A-9EC6-B26B-D099-AD9675910A5F}"/>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3" name="Footer Placeholder 2">
            <a:extLst>
              <a:ext uri="{FF2B5EF4-FFF2-40B4-BE49-F238E27FC236}">
                <a16:creationId xmlns:a16="http://schemas.microsoft.com/office/drawing/2014/main" id="{C7133A7C-2EE5-F39F-F923-BA367CC7274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987CFED-85D8-3778-52D4-DEE90A3B03C6}"/>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62459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30A0-850E-39B8-8855-0A3E8CEA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680D07-7BB4-A15E-9CB0-FAEFCD187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1723B32-B16F-C928-F1DA-4F2ECAC5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5A6B6-810D-31DC-5DCB-A154CAAEE499}"/>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6" name="Footer Placeholder 5">
            <a:extLst>
              <a:ext uri="{FF2B5EF4-FFF2-40B4-BE49-F238E27FC236}">
                <a16:creationId xmlns:a16="http://schemas.microsoft.com/office/drawing/2014/main" id="{EDC222AA-7430-CD65-CA0F-5F3A0D9CA8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E21A0B-F830-3D0F-5D46-60D0B28889F7}"/>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40007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2D26-516F-E6C6-4FE5-922DFF2F3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B688FDC-A741-4677-E423-D7C51DD20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F1CEF8-B732-FC72-5C00-700B1DDA2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72537-D96C-AA17-1C99-740D3415E7AE}"/>
              </a:ext>
            </a:extLst>
          </p:cNvPr>
          <p:cNvSpPr>
            <a:spLocks noGrp="1"/>
          </p:cNvSpPr>
          <p:nvPr>
            <p:ph type="dt" sz="half" idx="10"/>
          </p:nvPr>
        </p:nvSpPr>
        <p:spPr/>
        <p:txBody>
          <a:bodyPr/>
          <a:lstStyle/>
          <a:p>
            <a:fld id="{82B600F2-53A9-4EE3-A30E-C6EF21FB8760}" type="datetimeFigureOut">
              <a:rPr lang="en-AU" smtClean="0"/>
              <a:t>24/02/2025</a:t>
            </a:fld>
            <a:endParaRPr lang="en-AU"/>
          </a:p>
        </p:txBody>
      </p:sp>
      <p:sp>
        <p:nvSpPr>
          <p:cNvPr id="6" name="Footer Placeholder 5">
            <a:extLst>
              <a:ext uri="{FF2B5EF4-FFF2-40B4-BE49-F238E27FC236}">
                <a16:creationId xmlns:a16="http://schemas.microsoft.com/office/drawing/2014/main" id="{B5F7461B-CBB1-48A3-9C59-443DB512B3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04FA97-F935-A572-A22F-D59D02947E20}"/>
              </a:ext>
            </a:extLst>
          </p:cNvPr>
          <p:cNvSpPr>
            <a:spLocks noGrp="1"/>
          </p:cNvSpPr>
          <p:nvPr>
            <p:ph type="sldNum" sz="quarter" idx="12"/>
          </p:nvPr>
        </p:nvSpPr>
        <p:spPr/>
        <p:txBody>
          <a:bodyPr/>
          <a:lstStyle/>
          <a:p>
            <a:fld id="{051622E9-13FA-4CAE-BE77-852D875806D0}" type="slidenum">
              <a:rPr lang="en-AU" smtClean="0"/>
              <a:t>‹#›</a:t>
            </a:fld>
            <a:endParaRPr lang="en-AU"/>
          </a:p>
        </p:txBody>
      </p:sp>
    </p:spTree>
    <p:extLst>
      <p:ext uri="{BB962C8B-B14F-4D97-AF65-F5344CB8AC3E}">
        <p14:creationId xmlns:p14="http://schemas.microsoft.com/office/powerpoint/2010/main" val="314988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01CAC-9EE0-1C6A-05AB-E5C48DE05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2A97D20-D396-D151-1962-18E612DE2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98F625-2B37-5F86-DDD8-EE84FAA9B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B600F2-53A9-4EE3-A30E-C6EF21FB8760}" type="datetimeFigureOut">
              <a:rPr lang="en-AU" smtClean="0"/>
              <a:t>24/02/2025</a:t>
            </a:fld>
            <a:endParaRPr lang="en-AU"/>
          </a:p>
        </p:txBody>
      </p:sp>
      <p:sp>
        <p:nvSpPr>
          <p:cNvPr id="5" name="Footer Placeholder 4">
            <a:extLst>
              <a:ext uri="{FF2B5EF4-FFF2-40B4-BE49-F238E27FC236}">
                <a16:creationId xmlns:a16="http://schemas.microsoft.com/office/drawing/2014/main" id="{3F527ED1-EEB8-34BB-D1FC-663A6A838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52AABD6-532E-1964-E86F-1618CF597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622E9-13FA-4CAE-BE77-852D875806D0}" type="slidenum">
              <a:rPr lang="en-AU" smtClean="0"/>
              <a:t>‹#›</a:t>
            </a:fld>
            <a:endParaRPr lang="en-AU"/>
          </a:p>
        </p:txBody>
      </p:sp>
    </p:spTree>
    <p:extLst>
      <p:ext uri="{BB962C8B-B14F-4D97-AF65-F5344CB8AC3E}">
        <p14:creationId xmlns:p14="http://schemas.microsoft.com/office/powerpoint/2010/main" val="44561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31c0684a0e8_0_9"/>
          <p:cNvSpPr/>
          <p:nvPr/>
        </p:nvSpPr>
        <p:spPr>
          <a:xfrm>
            <a:off x="6516313" y="-1313838"/>
            <a:ext cx="9711300" cy="9711300"/>
          </a:xfrm>
          <a:prstGeom prst="ellipse">
            <a:avLst/>
          </a:prstGeom>
          <a:solidFill>
            <a:srgbClr val="11585B"/>
          </a:solidFill>
          <a:ln>
            <a:noFill/>
          </a:ln>
        </p:spPr>
        <p:txBody>
          <a:bodyPr spcFirstLastPara="1" wrap="square" lIns="45713" tIns="45713" rIns="45713" bIns="45713" anchor="ctr" anchorCtr="0">
            <a:noAutofit/>
          </a:bodyPr>
          <a:lstStyle/>
          <a:p>
            <a:pPr algn="ctr">
              <a:buClr>
                <a:srgbClr val="000000"/>
              </a:buClr>
              <a:buSzPts val="1400"/>
            </a:pPr>
            <a:endParaRPr sz="700">
              <a:solidFill>
                <a:srgbClr val="000000"/>
              </a:solidFill>
              <a:latin typeface="Inter"/>
              <a:ea typeface="Inter"/>
              <a:cs typeface="Inter"/>
              <a:sym typeface="Inter"/>
            </a:endParaRPr>
          </a:p>
        </p:txBody>
      </p:sp>
      <p:pic>
        <p:nvPicPr>
          <p:cNvPr id="955" name="Google Shape;955;g31c0684a0e8_0_9"/>
          <p:cNvPicPr preferRelativeResize="0"/>
          <p:nvPr/>
        </p:nvPicPr>
        <p:blipFill rotWithShape="1">
          <a:blip r:embed="rId3">
            <a:alphaModFix/>
          </a:blip>
          <a:srcRect/>
          <a:stretch/>
        </p:blipFill>
        <p:spPr>
          <a:xfrm>
            <a:off x="808650" y="5300200"/>
            <a:ext cx="3763700" cy="865650"/>
          </a:xfrm>
          <a:prstGeom prst="rect">
            <a:avLst/>
          </a:prstGeom>
          <a:noFill/>
          <a:ln>
            <a:noFill/>
          </a:ln>
        </p:spPr>
      </p:pic>
      <p:sp>
        <p:nvSpPr>
          <p:cNvPr id="956" name="Google Shape;956;g31c0684a0e8_0_9"/>
          <p:cNvSpPr txBox="1"/>
          <p:nvPr/>
        </p:nvSpPr>
        <p:spPr>
          <a:xfrm>
            <a:off x="808649" y="996000"/>
            <a:ext cx="8590500" cy="2758960"/>
          </a:xfrm>
          <a:prstGeom prst="rect">
            <a:avLst/>
          </a:prstGeom>
          <a:noFill/>
          <a:ln>
            <a:noFill/>
          </a:ln>
        </p:spPr>
        <p:txBody>
          <a:bodyPr spcFirstLastPara="1" wrap="square" lIns="25400" tIns="25400" rIns="25400" bIns="25400" anchor="t" anchorCtr="0">
            <a:spAutoFit/>
          </a:bodyPr>
          <a:lstStyle/>
          <a:p>
            <a:pPr>
              <a:lnSpc>
                <a:spcPct val="85000"/>
              </a:lnSpc>
              <a:buClr>
                <a:srgbClr val="08173B"/>
              </a:buClr>
              <a:buSzPts val="12000"/>
            </a:pPr>
            <a:r>
              <a:rPr lang="en-US" sz="6900" b="1">
                <a:solidFill>
                  <a:srgbClr val="11585B"/>
                </a:solidFill>
                <a:latin typeface="Calibri"/>
                <a:ea typeface="Calibri"/>
                <a:cs typeface="Calibri"/>
                <a:sym typeface="Calibri"/>
              </a:rPr>
              <a:t>Dazychain</a:t>
            </a:r>
            <a:endParaRPr sz="6900" b="1">
              <a:solidFill>
                <a:srgbClr val="11585B"/>
              </a:solidFill>
              <a:latin typeface="Calibri"/>
              <a:ea typeface="Calibri"/>
              <a:cs typeface="Calibri"/>
              <a:sym typeface="Calibri"/>
            </a:endParaRPr>
          </a:p>
          <a:p>
            <a:pPr>
              <a:lnSpc>
                <a:spcPct val="85000"/>
              </a:lnSpc>
              <a:buClr>
                <a:srgbClr val="00948C"/>
              </a:buClr>
              <a:buSzPts val="12000"/>
            </a:pPr>
            <a:r>
              <a:rPr lang="en-US" sz="6900" b="1">
                <a:solidFill>
                  <a:srgbClr val="3DB1A1"/>
                </a:solidFill>
                <a:latin typeface="Calibri"/>
                <a:ea typeface="Calibri"/>
                <a:cs typeface="Calibri"/>
                <a:sym typeface="Calibri"/>
              </a:rPr>
              <a:t>Business</a:t>
            </a:r>
            <a:br>
              <a:rPr lang="en-US" sz="6900" b="1">
                <a:solidFill>
                  <a:srgbClr val="3DB1A1"/>
                </a:solidFill>
                <a:latin typeface="Calibri"/>
                <a:ea typeface="Calibri"/>
                <a:cs typeface="Calibri"/>
                <a:sym typeface="Calibri"/>
              </a:rPr>
            </a:br>
            <a:r>
              <a:rPr lang="en-US" sz="6900" b="1">
                <a:solidFill>
                  <a:srgbClr val="3DB1A1"/>
                </a:solidFill>
                <a:latin typeface="Calibri"/>
                <a:ea typeface="Calibri"/>
                <a:cs typeface="Calibri"/>
                <a:sym typeface="Calibri"/>
              </a:rPr>
              <a:t>Case</a:t>
            </a:r>
            <a:endParaRPr sz="6900" b="1">
              <a:solidFill>
                <a:srgbClr val="3DB1A1"/>
              </a:solidFill>
              <a:latin typeface="Calibri"/>
              <a:ea typeface="Calibri"/>
              <a:cs typeface="Calibri"/>
              <a:sym typeface="Calibri"/>
            </a:endParaRPr>
          </a:p>
        </p:txBody>
      </p:sp>
      <p:pic>
        <p:nvPicPr>
          <p:cNvPr id="957" name="Google Shape;957;g31c0684a0e8_0_9"/>
          <p:cNvPicPr preferRelativeResize="0"/>
          <p:nvPr/>
        </p:nvPicPr>
        <p:blipFill rotWithShape="1">
          <a:blip r:embed="rId4">
            <a:alphaModFix/>
          </a:blip>
          <a:srcRect/>
          <a:stretch/>
        </p:blipFill>
        <p:spPr>
          <a:xfrm>
            <a:off x="5276450" y="315213"/>
            <a:ext cx="6617250" cy="622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33390572022_0_999"/>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gn="l">
              <a:lnSpc>
                <a:spcPct val="115000"/>
              </a:lnSpc>
              <a:spcBef>
                <a:spcPts val="0"/>
              </a:spcBef>
              <a:buClr>
                <a:schemeClr val="lt1"/>
              </a:buClr>
              <a:buSzPts val="1900"/>
            </a:pPr>
            <a:r>
              <a:rPr lang="en-US" sz="250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Conclusion</a:t>
            </a:r>
            <a:endParaRPr sz="2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11" name="Google Shape;1111;g33390572022_0_999"/>
          <p:cNvPicPr preferRelativeResize="0"/>
          <p:nvPr/>
        </p:nvPicPr>
        <p:blipFill rotWithShape="1">
          <a:blip r:embed="rId3">
            <a:alphaModFix/>
          </a:blip>
          <a:srcRect l="1654" t="1970" r="2173"/>
          <a:stretch/>
        </p:blipFill>
        <p:spPr>
          <a:xfrm>
            <a:off x="6381925" y="1345688"/>
            <a:ext cx="5063119" cy="4791950"/>
          </a:xfrm>
          <a:prstGeom prst="rect">
            <a:avLst/>
          </a:prstGeom>
          <a:noFill/>
          <a:ln>
            <a:noFill/>
          </a:ln>
        </p:spPr>
      </p:pic>
      <p:sp>
        <p:nvSpPr>
          <p:cNvPr id="1112" name="Google Shape;1112;g33390572022_0_999"/>
          <p:cNvSpPr/>
          <p:nvPr/>
        </p:nvSpPr>
        <p:spPr>
          <a:xfrm>
            <a:off x="762000" y="1345688"/>
            <a:ext cx="2491883" cy="2339074"/>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6D8D6"/>
          </a:solidFill>
          <a:ln>
            <a:noFill/>
          </a:ln>
        </p:spPr>
        <p:txBody>
          <a:bodyPr spcFirstLastPara="1" wrap="square" lIns="0" tIns="0" rIns="0" bIns="0" anchor="t" anchorCtr="0">
            <a:noAutofit/>
          </a:bodyPr>
          <a:lstStyle/>
          <a:p>
            <a:pPr>
              <a:buClr>
                <a:srgbClr val="000000"/>
              </a:buClr>
              <a:buSzPts val="2200"/>
            </a:pPr>
            <a:endParaRPr sz="12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3" name="Google Shape;1113;g33390572022_0_999"/>
          <p:cNvSpPr/>
          <p:nvPr/>
        </p:nvSpPr>
        <p:spPr>
          <a:xfrm>
            <a:off x="3539538" y="1360463"/>
            <a:ext cx="2491883" cy="2339074"/>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82AEB0"/>
          </a:solidFill>
          <a:ln>
            <a:noFill/>
          </a:ln>
        </p:spPr>
        <p:txBody>
          <a:bodyPr spcFirstLastPara="1" wrap="square" lIns="0" tIns="0" rIns="0" bIns="0" anchor="t" anchorCtr="0">
            <a:noAutofit/>
          </a:bodyPr>
          <a:lstStyle/>
          <a:p>
            <a:pPr>
              <a:buClr>
                <a:srgbClr val="000000"/>
              </a:buClr>
              <a:buSzPts val="2200"/>
            </a:pPr>
            <a:endParaRPr sz="12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4" name="Google Shape;1114;g33390572022_0_999"/>
          <p:cNvSpPr/>
          <p:nvPr/>
        </p:nvSpPr>
        <p:spPr>
          <a:xfrm>
            <a:off x="762000" y="4014850"/>
            <a:ext cx="2491883" cy="2122789"/>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82AEB0"/>
          </a:solidFill>
          <a:ln>
            <a:noFill/>
          </a:ln>
        </p:spPr>
        <p:txBody>
          <a:bodyPr spcFirstLastPara="1" wrap="square" lIns="0" tIns="0" rIns="0" bIns="0" anchor="t" anchorCtr="0">
            <a:noAutofit/>
          </a:bodyPr>
          <a:lstStyle/>
          <a:p>
            <a:pPr>
              <a:buClr>
                <a:srgbClr val="000000"/>
              </a:buClr>
              <a:buSzPts val="2200"/>
            </a:pPr>
            <a:endParaRPr sz="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5" name="Google Shape;1115;g33390572022_0_999"/>
          <p:cNvSpPr/>
          <p:nvPr/>
        </p:nvSpPr>
        <p:spPr>
          <a:xfrm>
            <a:off x="3539521" y="4014850"/>
            <a:ext cx="2491883" cy="2122789"/>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4F2F0"/>
          </a:solidFill>
          <a:ln>
            <a:noFill/>
          </a:ln>
        </p:spPr>
        <p:txBody>
          <a:bodyPr spcFirstLastPara="1" wrap="square" lIns="0" tIns="0" rIns="0" bIns="0" anchor="t" anchorCtr="0">
            <a:noAutofit/>
          </a:bodyPr>
          <a:lstStyle/>
          <a:p>
            <a:pPr>
              <a:buClr>
                <a:srgbClr val="000000"/>
              </a:buClr>
              <a:buSzPts val="3242"/>
            </a:pPr>
            <a:endParaRPr sz="17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6" name="Google Shape;1116;g33390572022_0_999"/>
          <p:cNvSpPr txBox="1"/>
          <p:nvPr/>
        </p:nvSpPr>
        <p:spPr>
          <a:xfrm>
            <a:off x="3694313" y="1446025"/>
            <a:ext cx="2182350" cy="1982708"/>
          </a:xfrm>
          <a:prstGeom prst="rect">
            <a:avLst/>
          </a:prstGeom>
          <a:noFill/>
          <a:ln>
            <a:noFill/>
          </a:ln>
        </p:spPr>
        <p:txBody>
          <a:bodyPr spcFirstLastPara="1" wrap="square" lIns="45713" tIns="45713" rIns="45713" bIns="45713" anchor="t" anchorCtr="0">
            <a:spAutoFit/>
          </a:bodyPr>
          <a:lstStyle/>
          <a:p>
            <a:pPr>
              <a:lnSpc>
                <a:spcPct val="115000"/>
              </a:lnSpc>
              <a:spcBef>
                <a:spcPts val="800"/>
              </a:spcBef>
              <a:spcAft>
                <a:spcPts val="900"/>
              </a:spcAft>
              <a:buClr>
                <a:srgbClr val="000000"/>
              </a:buClr>
              <a:buSzPts val="2942"/>
            </a:pPr>
            <a:r>
              <a:rPr lang="en-US" sz="1350">
                <a:latin typeface="Calibri" panose="020F0502020204030204" pitchFamily="34" charset="0"/>
                <a:ea typeface="Calibri" panose="020F0502020204030204" pitchFamily="34" charset="0"/>
                <a:cs typeface="Calibri" panose="020F0502020204030204" pitchFamily="34" charset="0"/>
                <a:sym typeface="Calibri"/>
              </a:rPr>
              <a:t>By centralizing matter management and automating key processes, we’re positioned to manage legal risks, improve compliance, and deliver higher value with our current resources.</a:t>
            </a:r>
            <a:endParaRPr sz="13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7" name="Google Shape;1117;g33390572022_0_999"/>
          <p:cNvSpPr txBox="1"/>
          <p:nvPr/>
        </p:nvSpPr>
        <p:spPr>
          <a:xfrm>
            <a:off x="856838" y="4190063"/>
            <a:ext cx="2182350" cy="1815996"/>
          </a:xfrm>
          <a:prstGeom prst="rect">
            <a:avLst/>
          </a:prstGeom>
          <a:noFill/>
          <a:ln>
            <a:noFill/>
          </a:ln>
        </p:spPr>
        <p:txBody>
          <a:bodyPr spcFirstLastPara="1" wrap="square" lIns="45713" tIns="45713" rIns="45713" bIns="45713" anchor="t" anchorCtr="0">
            <a:spAutoFit/>
          </a:bodyPr>
          <a:lstStyle/>
          <a:p>
            <a:pPr>
              <a:lnSpc>
                <a:spcPct val="115000"/>
              </a:lnSpc>
              <a:spcBef>
                <a:spcPts val="150"/>
              </a:spcBef>
              <a:spcAft>
                <a:spcPts val="150"/>
              </a:spcAft>
              <a:buClr>
                <a:srgbClr val="000000"/>
              </a:buClr>
              <a:buSzPts val="2300"/>
            </a:pPr>
            <a:r>
              <a:rPr lang="en-US" sz="1350">
                <a:latin typeface="Calibri" panose="020F0502020204030204" pitchFamily="34" charset="0"/>
                <a:ea typeface="Calibri" panose="020F0502020204030204" pitchFamily="34" charset="0"/>
                <a:cs typeface="Calibri" panose="020F0502020204030204" pitchFamily="34" charset="0"/>
                <a:sym typeface="Calibri"/>
              </a:rPr>
              <a:t>Partnering with a proposed provider, Dazychain, with proven expertise in legal matter management systems, ensures that the system will be tailored to meet the Legal team’s specific needs.</a:t>
            </a:r>
            <a:endParaRPr sz="13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8" name="Google Shape;1118;g33390572022_0_999"/>
          <p:cNvSpPr txBox="1"/>
          <p:nvPr/>
        </p:nvSpPr>
        <p:spPr>
          <a:xfrm>
            <a:off x="3615163" y="4190063"/>
            <a:ext cx="2340600" cy="1577084"/>
          </a:xfrm>
          <a:prstGeom prst="rect">
            <a:avLst/>
          </a:prstGeom>
          <a:noFill/>
          <a:ln>
            <a:noFill/>
          </a:ln>
        </p:spPr>
        <p:txBody>
          <a:bodyPr spcFirstLastPara="1" wrap="square" lIns="45713" tIns="45713" rIns="45713" bIns="45713" anchor="t" anchorCtr="0">
            <a:spAutoFit/>
          </a:bodyPr>
          <a:lstStyle/>
          <a:p>
            <a:pPr>
              <a:lnSpc>
                <a:spcPct val="115000"/>
              </a:lnSpc>
              <a:spcBef>
                <a:spcPts val="150"/>
              </a:spcBef>
              <a:spcAft>
                <a:spcPts val="150"/>
              </a:spcAft>
              <a:buClr>
                <a:srgbClr val="000000"/>
              </a:buClr>
              <a:buSzPts val="2300"/>
            </a:pPr>
            <a:r>
              <a:rPr lang="en-US" sz="1350">
                <a:latin typeface="Calibri" panose="020F0502020204030204" pitchFamily="34" charset="0"/>
                <a:ea typeface="Calibri" panose="020F0502020204030204" pitchFamily="34" charset="0"/>
                <a:cs typeface="Calibri" panose="020F0502020204030204" pitchFamily="34" charset="0"/>
                <a:sym typeface="Calibri"/>
              </a:rPr>
              <a:t>Customer support is cost-effective for implementation, system customization, integration, and ongoing optimization, ensuring our long-term success as we evolve.</a:t>
            </a:r>
            <a:endParaRPr sz="13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9" name="Google Shape;1119;g33390572022_0_999"/>
          <p:cNvSpPr txBox="1"/>
          <p:nvPr/>
        </p:nvSpPr>
        <p:spPr>
          <a:xfrm>
            <a:off x="920263" y="1446019"/>
            <a:ext cx="2182350" cy="2571203"/>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350">
                <a:latin typeface="Calibri" panose="020F0502020204030204" pitchFamily="34" charset="0"/>
                <a:ea typeface="Calibri" panose="020F0502020204030204" pitchFamily="34" charset="0"/>
                <a:cs typeface="Calibri" panose="020F0502020204030204" pitchFamily="34" charset="0"/>
                <a:sym typeface="Calibri"/>
              </a:rPr>
              <a:t>Purchasing an in-house legal matter management software is a cost-effective, strategic investment designed to drive operational efficiency, reduce costs, enhance risk management, and support the overall goals of the company.</a:t>
            </a:r>
            <a:endParaRPr sz="1350">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endParaRPr sz="1350">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31d595d17e7_0_3"/>
          <p:cNvSpPr txBox="1">
            <a:spLocks noGrp="1"/>
          </p:cNvSpPr>
          <p:nvPr>
            <p:ph type="body" idx="4294967295"/>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Executive summary</a:t>
            </a:r>
            <a:endParaRPr sz="25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3" name="Google Shape;963;g31d595d17e7_0_3"/>
          <p:cNvSpPr/>
          <p:nvPr/>
        </p:nvSpPr>
        <p:spPr>
          <a:xfrm>
            <a:off x="664756" y="1383538"/>
            <a:ext cx="5389350" cy="18882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11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4" name="Google Shape;964;g31d595d17e7_0_3"/>
          <p:cNvSpPr/>
          <p:nvPr/>
        </p:nvSpPr>
        <p:spPr>
          <a:xfrm>
            <a:off x="627988" y="3922158"/>
            <a:ext cx="5389350" cy="24303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5" name="Google Shape;965;g31d595d17e7_0_3"/>
          <p:cNvSpPr/>
          <p:nvPr/>
        </p:nvSpPr>
        <p:spPr>
          <a:xfrm>
            <a:off x="6240313" y="3922163"/>
            <a:ext cx="5389350" cy="24303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6" name="Google Shape;966;g31d595d17e7_0_3"/>
          <p:cNvSpPr/>
          <p:nvPr/>
        </p:nvSpPr>
        <p:spPr>
          <a:xfrm>
            <a:off x="866447" y="1624115"/>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7" name="Google Shape;967;g31d595d17e7_0_3"/>
          <p:cNvSpPr/>
          <p:nvPr/>
        </p:nvSpPr>
        <p:spPr>
          <a:xfrm>
            <a:off x="866447" y="4262508"/>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8" name="Google Shape;968;g31d595d17e7_0_3"/>
          <p:cNvSpPr/>
          <p:nvPr/>
        </p:nvSpPr>
        <p:spPr>
          <a:xfrm>
            <a:off x="6484356" y="4262508"/>
            <a:ext cx="873600" cy="1407000"/>
          </a:xfrm>
          <a:prstGeom prst="roundRect">
            <a:avLst>
              <a:gd name="adj" fmla="val 16667"/>
            </a:avLst>
          </a:prstGeom>
          <a:solidFill>
            <a:srgbClr val="FFFFFF"/>
          </a:solidFill>
          <a:ln>
            <a:noFill/>
          </a:ln>
        </p:spPr>
        <p:txBody>
          <a:bodyPr spcFirstLastPara="1" wrap="square" lIns="45713" tIns="22850" rIns="45713" bIns="22850" anchor="ctr" anchorCtr="0">
            <a:noAutofit/>
          </a:bodyPr>
          <a:lstStyle/>
          <a:p>
            <a:pPr algn="ctr">
              <a:buClr>
                <a:srgbClr val="000000"/>
              </a:buClr>
              <a:buSzPts val="1800"/>
            </a:pPr>
            <a:endParaRPr sz="90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9" name="Google Shape;969;g31d595d17e7_0_3"/>
          <p:cNvSpPr txBox="1"/>
          <p:nvPr/>
        </p:nvSpPr>
        <p:spPr>
          <a:xfrm>
            <a:off x="1963550" y="4509550"/>
            <a:ext cx="3771000" cy="1467048"/>
          </a:xfrm>
          <a:prstGeom prst="rect">
            <a:avLst/>
          </a:prstGeom>
          <a:noFill/>
          <a:ln>
            <a:noFill/>
          </a:ln>
        </p:spPr>
        <p:txBody>
          <a:bodyPr spcFirstLastPara="1" wrap="square" lIns="45713" tIns="22850" rIns="45713" bIns="22850" anchor="t" anchorCtr="0">
            <a:spAutoFit/>
          </a:bodyPr>
          <a:lstStyle/>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The in-house legal department is currently facing challenges managing the growing volume and complexity of legal matters </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Existing methods of matter tracking is manual and disjointed, creating risk</a:t>
            </a:r>
          </a:p>
          <a:p>
            <a:pPr marL="311150" indent="-285750">
              <a:spcBef>
                <a:spcPts val="500"/>
              </a:spcBef>
              <a:spcAft>
                <a:spcPts val="500"/>
              </a:spcAft>
              <a:buClr>
                <a:srgbClr val="232323"/>
              </a:buClr>
              <a:buSzPts val="2800"/>
              <a:buFont typeface="Arial" panose="020B0604020202020204" pitchFamily="34" charset="0"/>
              <a:buChar char="•"/>
            </a:pPr>
            <a:endParaRPr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0" name="Google Shape;970;g31d595d17e7_0_3"/>
          <p:cNvSpPr txBox="1"/>
          <p:nvPr/>
        </p:nvSpPr>
        <p:spPr>
          <a:xfrm>
            <a:off x="1963556" y="4132211"/>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Current challenges</a:t>
            </a:r>
            <a:endParaRPr sz="8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1" name="Google Shape;971;g31d595d17e7_0_3"/>
          <p:cNvSpPr txBox="1"/>
          <p:nvPr/>
        </p:nvSpPr>
        <p:spPr>
          <a:xfrm>
            <a:off x="7619565" y="4509547"/>
            <a:ext cx="3918750" cy="1554251"/>
          </a:xfrm>
          <a:prstGeom prst="rect">
            <a:avLst/>
          </a:prstGeom>
          <a:noFill/>
          <a:ln>
            <a:noFill/>
          </a:ln>
        </p:spPr>
        <p:txBody>
          <a:bodyPr spcFirstLastPara="1" wrap="square" lIns="45713" tIns="22850" rIns="45713" bIns="22850" anchor="t" anchorCtr="0">
            <a:spAutoFit/>
          </a:bodyPr>
          <a:lstStyle/>
          <a:p>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To address these issues and improve productivity, we propose investing in Dazychain Legal Matter Management System (LMS) to:</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Streamline and centralize matter and document management</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Improve efficiency and service delivery</a:t>
            </a:r>
          </a:p>
          <a:p>
            <a:pPr marL="285750" indent="-285750">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Facilitate rapid decision-making</a:t>
            </a:r>
          </a:p>
        </p:txBody>
      </p:sp>
      <p:sp>
        <p:nvSpPr>
          <p:cNvPr id="972" name="Google Shape;972;g31d595d17e7_0_3"/>
          <p:cNvSpPr txBox="1"/>
          <p:nvPr/>
        </p:nvSpPr>
        <p:spPr>
          <a:xfrm>
            <a:off x="7619565" y="4132211"/>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Proposed solution</a:t>
            </a:r>
            <a:endParaRPr sz="8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3" name="Google Shape;973;g31d595d17e7_0_3"/>
          <p:cNvSpPr/>
          <p:nvPr/>
        </p:nvSpPr>
        <p:spPr>
          <a:xfrm>
            <a:off x="6605166" y="4568861"/>
            <a:ext cx="631968" cy="794310"/>
          </a:xfrm>
          <a:custGeom>
            <a:avLst/>
            <a:gdLst/>
            <a:ahLst/>
            <a:cxnLst/>
            <a:rect l="l" t="t" r="r" b="b"/>
            <a:pathLst>
              <a:path w="763" h="956" extrusionOk="0">
                <a:moveTo>
                  <a:pt x="415" y="165"/>
                </a:moveTo>
                <a:cubicBezTo>
                  <a:pt x="394" y="161"/>
                  <a:pt x="372" y="161"/>
                  <a:pt x="351" y="164"/>
                </a:cubicBezTo>
                <a:cubicBezTo>
                  <a:pt x="222" y="181"/>
                  <a:pt x="132" y="326"/>
                  <a:pt x="194" y="456"/>
                </a:cubicBezTo>
                <a:cubicBezTo>
                  <a:pt x="223" y="516"/>
                  <a:pt x="244" y="576"/>
                  <a:pt x="255" y="641"/>
                </a:cubicBezTo>
                <a:cubicBezTo>
                  <a:pt x="256" y="648"/>
                  <a:pt x="257" y="657"/>
                  <a:pt x="267" y="659"/>
                </a:cubicBezTo>
                <a:cubicBezTo>
                  <a:pt x="269" y="660"/>
                  <a:pt x="269" y="660"/>
                  <a:pt x="269" y="660"/>
                </a:cubicBezTo>
                <a:cubicBezTo>
                  <a:pt x="271" y="660"/>
                  <a:pt x="271" y="660"/>
                  <a:pt x="271" y="660"/>
                </a:cubicBezTo>
                <a:cubicBezTo>
                  <a:pt x="346" y="660"/>
                  <a:pt x="420" y="660"/>
                  <a:pt x="495" y="660"/>
                </a:cubicBezTo>
                <a:cubicBezTo>
                  <a:pt x="496" y="660"/>
                  <a:pt x="498" y="659"/>
                  <a:pt x="499" y="659"/>
                </a:cubicBezTo>
                <a:cubicBezTo>
                  <a:pt x="511" y="654"/>
                  <a:pt x="509" y="642"/>
                  <a:pt x="511" y="632"/>
                </a:cubicBezTo>
                <a:cubicBezTo>
                  <a:pt x="524" y="573"/>
                  <a:pt x="542" y="516"/>
                  <a:pt x="569" y="461"/>
                </a:cubicBezTo>
                <a:cubicBezTo>
                  <a:pt x="635" y="326"/>
                  <a:pt x="542" y="182"/>
                  <a:pt x="415" y="165"/>
                </a:cubicBezTo>
                <a:close/>
                <a:moveTo>
                  <a:pt x="542" y="459"/>
                </a:moveTo>
                <a:cubicBezTo>
                  <a:pt x="516" y="510"/>
                  <a:pt x="498" y="564"/>
                  <a:pt x="491" y="621"/>
                </a:cubicBezTo>
                <a:cubicBezTo>
                  <a:pt x="490" y="627"/>
                  <a:pt x="486" y="632"/>
                  <a:pt x="483" y="636"/>
                </a:cubicBezTo>
                <a:cubicBezTo>
                  <a:pt x="415" y="636"/>
                  <a:pt x="347" y="636"/>
                  <a:pt x="279" y="636"/>
                </a:cubicBezTo>
                <a:cubicBezTo>
                  <a:pt x="278" y="630"/>
                  <a:pt x="278" y="625"/>
                  <a:pt x="277" y="620"/>
                </a:cubicBezTo>
                <a:cubicBezTo>
                  <a:pt x="276" y="617"/>
                  <a:pt x="276" y="615"/>
                  <a:pt x="276" y="612"/>
                </a:cubicBezTo>
                <a:cubicBezTo>
                  <a:pt x="266" y="577"/>
                  <a:pt x="257" y="543"/>
                  <a:pt x="248" y="508"/>
                </a:cubicBezTo>
                <a:cubicBezTo>
                  <a:pt x="247" y="507"/>
                  <a:pt x="247" y="506"/>
                  <a:pt x="247" y="504"/>
                </a:cubicBezTo>
                <a:cubicBezTo>
                  <a:pt x="241" y="494"/>
                  <a:pt x="236" y="483"/>
                  <a:pt x="231" y="472"/>
                </a:cubicBezTo>
                <a:cubicBezTo>
                  <a:pt x="231" y="472"/>
                  <a:pt x="231" y="472"/>
                  <a:pt x="231" y="472"/>
                </a:cubicBezTo>
                <a:cubicBezTo>
                  <a:pt x="229" y="470"/>
                  <a:pt x="228" y="467"/>
                  <a:pt x="227" y="464"/>
                </a:cubicBezTo>
                <a:cubicBezTo>
                  <a:pt x="227" y="464"/>
                  <a:pt x="227" y="464"/>
                  <a:pt x="227" y="464"/>
                </a:cubicBezTo>
                <a:cubicBezTo>
                  <a:pt x="225" y="462"/>
                  <a:pt x="224" y="459"/>
                  <a:pt x="222" y="456"/>
                </a:cubicBezTo>
                <a:cubicBezTo>
                  <a:pt x="222" y="457"/>
                  <a:pt x="222" y="457"/>
                  <a:pt x="222" y="457"/>
                </a:cubicBezTo>
                <a:cubicBezTo>
                  <a:pt x="221" y="454"/>
                  <a:pt x="220" y="451"/>
                  <a:pt x="218" y="448"/>
                </a:cubicBezTo>
                <a:cubicBezTo>
                  <a:pt x="219" y="448"/>
                  <a:pt x="219" y="448"/>
                  <a:pt x="219" y="448"/>
                </a:cubicBezTo>
                <a:cubicBezTo>
                  <a:pt x="217" y="446"/>
                  <a:pt x="216" y="443"/>
                  <a:pt x="215" y="440"/>
                </a:cubicBezTo>
                <a:cubicBezTo>
                  <a:pt x="211" y="437"/>
                  <a:pt x="211" y="433"/>
                  <a:pt x="210" y="428"/>
                </a:cubicBezTo>
                <a:cubicBezTo>
                  <a:pt x="210" y="428"/>
                  <a:pt x="210" y="428"/>
                  <a:pt x="210" y="428"/>
                </a:cubicBezTo>
                <a:cubicBezTo>
                  <a:pt x="203" y="419"/>
                  <a:pt x="205" y="406"/>
                  <a:pt x="200" y="396"/>
                </a:cubicBezTo>
                <a:cubicBezTo>
                  <a:pt x="200" y="377"/>
                  <a:pt x="200" y="359"/>
                  <a:pt x="200" y="340"/>
                </a:cubicBezTo>
                <a:cubicBezTo>
                  <a:pt x="207" y="318"/>
                  <a:pt x="211" y="295"/>
                  <a:pt x="227" y="276"/>
                </a:cubicBezTo>
                <a:cubicBezTo>
                  <a:pt x="227" y="276"/>
                  <a:pt x="227" y="276"/>
                  <a:pt x="227" y="276"/>
                </a:cubicBezTo>
                <a:cubicBezTo>
                  <a:pt x="228" y="274"/>
                  <a:pt x="229" y="273"/>
                  <a:pt x="230" y="271"/>
                </a:cubicBezTo>
                <a:cubicBezTo>
                  <a:pt x="230" y="271"/>
                  <a:pt x="230" y="271"/>
                  <a:pt x="230" y="271"/>
                </a:cubicBezTo>
                <a:cubicBezTo>
                  <a:pt x="230" y="268"/>
                  <a:pt x="231" y="265"/>
                  <a:pt x="235" y="264"/>
                </a:cubicBezTo>
                <a:cubicBezTo>
                  <a:pt x="236" y="265"/>
                  <a:pt x="236" y="265"/>
                  <a:pt x="236" y="265"/>
                </a:cubicBezTo>
                <a:cubicBezTo>
                  <a:pt x="237" y="266"/>
                  <a:pt x="237" y="266"/>
                  <a:pt x="237" y="266"/>
                </a:cubicBezTo>
                <a:cubicBezTo>
                  <a:pt x="237" y="266"/>
                  <a:pt x="237" y="266"/>
                  <a:pt x="237" y="266"/>
                </a:cubicBezTo>
                <a:cubicBezTo>
                  <a:pt x="237" y="264"/>
                  <a:pt x="237" y="262"/>
                  <a:pt x="237" y="260"/>
                </a:cubicBezTo>
                <a:cubicBezTo>
                  <a:pt x="239" y="257"/>
                  <a:pt x="241" y="255"/>
                  <a:pt x="243" y="253"/>
                </a:cubicBezTo>
                <a:cubicBezTo>
                  <a:pt x="244" y="251"/>
                  <a:pt x="246" y="249"/>
                  <a:pt x="247" y="248"/>
                </a:cubicBezTo>
                <a:cubicBezTo>
                  <a:pt x="248" y="247"/>
                  <a:pt x="250" y="245"/>
                  <a:pt x="251" y="244"/>
                </a:cubicBezTo>
                <a:cubicBezTo>
                  <a:pt x="251" y="244"/>
                  <a:pt x="251" y="244"/>
                  <a:pt x="251" y="244"/>
                </a:cubicBezTo>
                <a:cubicBezTo>
                  <a:pt x="252" y="243"/>
                  <a:pt x="254" y="241"/>
                  <a:pt x="255" y="240"/>
                </a:cubicBezTo>
                <a:cubicBezTo>
                  <a:pt x="255" y="240"/>
                  <a:pt x="255" y="240"/>
                  <a:pt x="255" y="240"/>
                </a:cubicBezTo>
                <a:cubicBezTo>
                  <a:pt x="256" y="239"/>
                  <a:pt x="258" y="237"/>
                  <a:pt x="259" y="236"/>
                </a:cubicBezTo>
                <a:cubicBezTo>
                  <a:pt x="262" y="233"/>
                  <a:pt x="265" y="231"/>
                  <a:pt x="268" y="228"/>
                </a:cubicBezTo>
                <a:cubicBezTo>
                  <a:pt x="270" y="227"/>
                  <a:pt x="272" y="225"/>
                  <a:pt x="274" y="223"/>
                </a:cubicBezTo>
                <a:cubicBezTo>
                  <a:pt x="274" y="223"/>
                  <a:pt x="274" y="223"/>
                  <a:pt x="274" y="223"/>
                </a:cubicBezTo>
                <a:cubicBezTo>
                  <a:pt x="276" y="222"/>
                  <a:pt x="277" y="221"/>
                  <a:pt x="279" y="220"/>
                </a:cubicBezTo>
                <a:cubicBezTo>
                  <a:pt x="279" y="220"/>
                  <a:pt x="279" y="220"/>
                  <a:pt x="279" y="220"/>
                </a:cubicBezTo>
                <a:cubicBezTo>
                  <a:pt x="281" y="218"/>
                  <a:pt x="284" y="217"/>
                  <a:pt x="286" y="215"/>
                </a:cubicBezTo>
                <a:cubicBezTo>
                  <a:pt x="286" y="215"/>
                  <a:pt x="286" y="215"/>
                  <a:pt x="286" y="215"/>
                </a:cubicBezTo>
                <a:cubicBezTo>
                  <a:pt x="295" y="207"/>
                  <a:pt x="304" y="203"/>
                  <a:pt x="315" y="200"/>
                </a:cubicBezTo>
                <a:cubicBezTo>
                  <a:pt x="318" y="199"/>
                  <a:pt x="320" y="198"/>
                  <a:pt x="323" y="197"/>
                </a:cubicBezTo>
                <a:cubicBezTo>
                  <a:pt x="426" y="158"/>
                  <a:pt x="546" y="229"/>
                  <a:pt x="563" y="338"/>
                </a:cubicBezTo>
                <a:cubicBezTo>
                  <a:pt x="570" y="382"/>
                  <a:pt x="562" y="421"/>
                  <a:pt x="542" y="459"/>
                </a:cubicBezTo>
                <a:close/>
                <a:moveTo>
                  <a:pt x="215" y="440"/>
                </a:moveTo>
                <a:cubicBezTo>
                  <a:pt x="215" y="440"/>
                  <a:pt x="215" y="440"/>
                  <a:pt x="215" y="440"/>
                </a:cubicBezTo>
                <a:cubicBezTo>
                  <a:pt x="215" y="440"/>
                  <a:pt x="215" y="440"/>
                  <a:pt x="215" y="440"/>
                </a:cubicBezTo>
                <a:close/>
                <a:moveTo>
                  <a:pt x="481" y="676"/>
                </a:moveTo>
                <a:cubicBezTo>
                  <a:pt x="440" y="676"/>
                  <a:pt x="398" y="676"/>
                  <a:pt x="357" y="676"/>
                </a:cubicBezTo>
                <a:cubicBezTo>
                  <a:pt x="332" y="676"/>
                  <a:pt x="308" y="676"/>
                  <a:pt x="283" y="676"/>
                </a:cubicBezTo>
                <a:cubicBezTo>
                  <a:pt x="276" y="676"/>
                  <a:pt x="269" y="676"/>
                  <a:pt x="267" y="685"/>
                </a:cubicBezTo>
                <a:cubicBezTo>
                  <a:pt x="266" y="691"/>
                  <a:pt x="266" y="698"/>
                  <a:pt x="275" y="699"/>
                </a:cubicBezTo>
                <a:cubicBezTo>
                  <a:pt x="347" y="701"/>
                  <a:pt x="419" y="701"/>
                  <a:pt x="491" y="699"/>
                </a:cubicBezTo>
                <a:cubicBezTo>
                  <a:pt x="499" y="697"/>
                  <a:pt x="501" y="691"/>
                  <a:pt x="498" y="684"/>
                </a:cubicBezTo>
                <a:cubicBezTo>
                  <a:pt x="495" y="677"/>
                  <a:pt x="488" y="676"/>
                  <a:pt x="481" y="676"/>
                </a:cubicBezTo>
                <a:close/>
                <a:moveTo>
                  <a:pt x="471" y="720"/>
                </a:moveTo>
                <a:cubicBezTo>
                  <a:pt x="414" y="720"/>
                  <a:pt x="357" y="720"/>
                  <a:pt x="300" y="719"/>
                </a:cubicBezTo>
                <a:cubicBezTo>
                  <a:pt x="297" y="719"/>
                  <a:pt x="292" y="718"/>
                  <a:pt x="291" y="724"/>
                </a:cubicBezTo>
                <a:cubicBezTo>
                  <a:pt x="280" y="737"/>
                  <a:pt x="287" y="743"/>
                  <a:pt x="300" y="744"/>
                </a:cubicBezTo>
                <a:cubicBezTo>
                  <a:pt x="323" y="744"/>
                  <a:pt x="347" y="744"/>
                  <a:pt x="370" y="744"/>
                </a:cubicBezTo>
                <a:cubicBezTo>
                  <a:pt x="401" y="744"/>
                  <a:pt x="432" y="744"/>
                  <a:pt x="463" y="744"/>
                </a:cubicBezTo>
                <a:cubicBezTo>
                  <a:pt x="471" y="744"/>
                  <a:pt x="477" y="742"/>
                  <a:pt x="479" y="735"/>
                </a:cubicBezTo>
                <a:cubicBezTo>
                  <a:pt x="481" y="728"/>
                  <a:pt x="480" y="722"/>
                  <a:pt x="471" y="720"/>
                </a:cubicBezTo>
                <a:close/>
                <a:moveTo>
                  <a:pt x="85" y="147"/>
                </a:moveTo>
                <a:cubicBezTo>
                  <a:pt x="111" y="167"/>
                  <a:pt x="136" y="187"/>
                  <a:pt x="162" y="207"/>
                </a:cubicBezTo>
                <a:cubicBezTo>
                  <a:pt x="168" y="212"/>
                  <a:pt x="175" y="216"/>
                  <a:pt x="181" y="208"/>
                </a:cubicBezTo>
                <a:cubicBezTo>
                  <a:pt x="187" y="201"/>
                  <a:pt x="182" y="195"/>
                  <a:pt x="176" y="190"/>
                </a:cubicBezTo>
                <a:cubicBezTo>
                  <a:pt x="149" y="169"/>
                  <a:pt x="123" y="148"/>
                  <a:pt x="97" y="127"/>
                </a:cubicBezTo>
                <a:cubicBezTo>
                  <a:pt x="94" y="125"/>
                  <a:pt x="91" y="124"/>
                  <a:pt x="88" y="123"/>
                </a:cubicBezTo>
                <a:cubicBezTo>
                  <a:pt x="83" y="124"/>
                  <a:pt x="80" y="126"/>
                  <a:pt x="78" y="130"/>
                </a:cubicBezTo>
                <a:cubicBezTo>
                  <a:pt x="75" y="138"/>
                  <a:pt x="80" y="142"/>
                  <a:pt x="85" y="147"/>
                </a:cubicBezTo>
                <a:close/>
                <a:moveTo>
                  <a:pt x="153" y="499"/>
                </a:moveTo>
                <a:cubicBezTo>
                  <a:pt x="126" y="520"/>
                  <a:pt x="98" y="542"/>
                  <a:pt x="71" y="564"/>
                </a:cubicBezTo>
                <a:cubicBezTo>
                  <a:pt x="67" y="567"/>
                  <a:pt x="65" y="572"/>
                  <a:pt x="68" y="577"/>
                </a:cubicBezTo>
                <a:cubicBezTo>
                  <a:pt x="70" y="581"/>
                  <a:pt x="74" y="584"/>
                  <a:pt x="79" y="583"/>
                </a:cubicBezTo>
                <a:cubicBezTo>
                  <a:pt x="81" y="583"/>
                  <a:pt x="83" y="582"/>
                  <a:pt x="84" y="581"/>
                </a:cubicBezTo>
                <a:cubicBezTo>
                  <a:pt x="112" y="559"/>
                  <a:pt x="141" y="540"/>
                  <a:pt x="167" y="516"/>
                </a:cubicBezTo>
                <a:cubicBezTo>
                  <a:pt x="171" y="511"/>
                  <a:pt x="178" y="506"/>
                  <a:pt x="171" y="499"/>
                </a:cubicBezTo>
                <a:cubicBezTo>
                  <a:pt x="166" y="495"/>
                  <a:pt x="159" y="495"/>
                  <a:pt x="153" y="499"/>
                </a:cubicBezTo>
                <a:close/>
                <a:moveTo>
                  <a:pt x="594" y="205"/>
                </a:moveTo>
                <a:cubicBezTo>
                  <a:pt x="619" y="186"/>
                  <a:pt x="643" y="167"/>
                  <a:pt x="668" y="148"/>
                </a:cubicBezTo>
                <a:cubicBezTo>
                  <a:pt x="672" y="145"/>
                  <a:pt x="677" y="142"/>
                  <a:pt x="677" y="134"/>
                </a:cubicBezTo>
                <a:cubicBezTo>
                  <a:pt x="677" y="131"/>
                  <a:pt x="675" y="127"/>
                  <a:pt x="670" y="124"/>
                </a:cubicBezTo>
                <a:cubicBezTo>
                  <a:pt x="665" y="121"/>
                  <a:pt x="660" y="125"/>
                  <a:pt x="656" y="128"/>
                </a:cubicBezTo>
                <a:cubicBezTo>
                  <a:pt x="630" y="148"/>
                  <a:pt x="605" y="168"/>
                  <a:pt x="579" y="188"/>
                </a:cubicBezTo>
                <a:cubicBezTo>
                  <a:pt x="573" y="193"/>
                  <a:pt x="566" y="199"/>
                  <a:pt x="574" y="208"/>
                </a:cubicBezTo>
                <a:cubicBezTo>
                  <a:pt x="581" y="216"/>
                  <a:pt x="588" y="210"/>
                  <a:pt x="594" y="205"/>
                </a:cubicBezTo>
                <a:close/>
                <a:moveTo>
                  <a:pt x="683" y="558"/>
                </a:moveTo>
                <a:cubicBezTo>
                  <a:pt x="665" y="543"/>
                  <a:pt x="648" y="529"/>
                  <a:pt x="628" y="516"/>
                </a:cubicBezTo>
                <a:cubicBezTo>
                  <a:pt x="619" y="510"/>
                  <a:pt x="613" y="497"/>
                  <a:pt x="602" y="498"/>
                </a:cubicBezTo>
                <a:cubicBezTo>
                  <a:pt x="594" y="499"/>
                  <a:pt x="589" y="497"/>
                  <a:pt x="587" y="503"/>
                </a:cubicBezTo>
                <a:cubicBezTo>
                  <a:pt x="585" y="509"/>
                  <a:pt x="589" y="514"/>
                  <a:pt x="594" y="518"/>
                </a:cubicBezTo>
                <a:cubicBezTo>
                  <a:pt x="619" y="537"/>
                  <a:pt x="644" y="557"/>
                  <a:pt x="670" y="576"/>
                </a:cubicBezTo>
                <a:cubicBezTo>
                  <a:pt x="675" y="580"/>
                  <a:pt x="681" y="589"/>
                  <a:pt x="689" y="578"/>
                </a:cubicBezTo>
                <a:cubicBezTo>
                  <a:pt x="698" y="567"/>
                  <a:pt x="687" y="562"/>
                  <a:pt x="683" y="558"/>
                </a:cubicBezTo>
                <a:close/>
                <a:moveTo>
                  <a:pt x="374" y="124"/>
                </a:moveTo>
                <a:cubicBezTo>
                  <a:pt x="377" y="130"/>
                  <a:pt x="382" y="129"/>
                  <a:pt x="387" y="127"/>
                </a:cubicBezTo>
                <a:cubicBezTo>
                  <a:pt x="389" y="126"/>
                  <a:pt x="392" y="124"/>
                  <a:pt x="392" y="122"/>
                </a:cubicBezTo>
                <a:cubicBezTo>
                  <a:pt x="396" y="84"/>
                  <a:pt x="394" y="47"/>
                  <a:pt x="393" y="9"/>
                </a:cubicBezTo>
                <a:cubicBezTo>
                  <a:pt x="393" y="2"/>
                  <a:pt x="387" y="2"/>
                  <a:pt x="382" y="1"/>
                </a:cubicBezTo>
                <a:cubicBezTo>
                  <a:pt x="374" y="0"/>
                  <a:pt x="372" y="4"/>
                  <a:pt x="371" y="10"/>
                </a:cubicBezTo>
                <a:cubicBezTo>
                  <a:pt x="371" y="20"/>
                  <a:pt x="371" y="31"/>
                  <a:pt x="371" y="42"/>
                </a:cubicBezTo>
                <a:cubicBezTo>
                  <a:pt x="373" y="69"/>
                  <a:pt x="367" y="97"/>
                  <a:pt x="374" y="124"/>
                </a:cubicBezTo>
                <a:close/>
                <a:moveTo>
                  <a:pt x="444" y="765"/>
                </a:moveTo>
                <a:cubicBezTo>
                  <a:pt x="403" y="764"/>
                  <a:pt x="363" y="764"/>
                  <a:pt x="322" y="765"/>
                </a:cubicBezTo>
                <a:cubicBezTo>
                  <a:pt x="315" y="765"/>
                  <a:pt x="304" y="760"/>
                  <a:pt x="300" y="768"/>
                </a:cubicBezTo>
                <a:cubicBezTo>
                  <a:pt x="296" y="777"/>
                  <a:pt x="303" y="786"/>
                  <a:pt x="309" y="793"/>
                </a:cubicBezTo>
                <a:cubicBezTo>
                  <a:pt x="312" y="796"/>
                  <a:pt x="315" y="798"/>
                  <a:pt x="318" y="801"/>
                </a:cubicBezTo>
                <a:cubicBezTo>
                  <a:pt x="321" y="806"/>
                  <a:pt x="325" y="808"/>
                  <a:pt x="331" y="810"/>
                </a:cubicBezTo>
                <a:cubicBezTo>
                  <a:pt x="332" y="810"/>
                  <a:pt x="333" y="811"/>
                  <a:pt x="334" y="812"/>
                </a:cubicBezTo>
                <a:cubicBezTo>
                  <a:pt x="337" y="813"/>
                  <a:pt x="340" y="814"/>
                  <a:pt x="343" y="815"/>
                </a:cubicBezTo>
                <a:cubicBezTo>
                  <a:pt x="383" y="829"/>
                  <a:pt x="419" y="826"/>
                  <a:pt x="451" y="797"/>
                </a:cubicBezTo>
                <a:cubicBezTo>
                  <a:pt x="454" y="795"/>
                  <a:pt x="456" y="792"/>
                  <a:pt x="458" y="790"/>
                </a:cubicBezTo>
                <a:cubicBezTo>
                  <a:pt x="463" y="783"/>
                  <a:pt x="468" y="775"/>
                  <a:pt x="464" y="768"/>
                </a:cubicBezTo>
                <a:cubicBezTo>
                  <a:pt x="460" y="760"/>
                  <a:pt x="451" y="765"/>
                  <a:pt x="444" y="765"/>
                </a:cubicBezTo>
                <a:close/>
                <a:moveTo>
                  <a:pt x="127" y="362"/>
                </a:moveTo>
                <a:cubicBezTo>
                  <a:pt x="128" y="362"/>
                  <a:pt x="128" y="361"/>
                  <a:pt x="128" y="361"/>
                </a:cubicBezTo>
                <a:cubicBezTo>
                  <a:pt x="128" y="361"/>
                  <a:pt x="128" y="361"/>
                  <a:pt x="128" y="361"/>
                </a:cubicBezTo>
                <a:cubicBezTo>
                  <a:pt x="134" y="356"/>
                  <a:pt x="134" y="351"/>
                  <a:pt x="127" y="347"/>
                </a:cubicBezTo>
                <a:cubicBezTo>
                  <a:pt x="90" y="340"/>
                  <a:pt x="52" y="345"/>
                  <a:pt x="15" y="344"/>
                </a:cubicBezTo>
                <a:cubicBezTo>
                  <a:pt x="6" y="344"/>
                  <a:pt x="0" y="350"/>
                  <a:pt x="7" y="360"/>
                </a:cubicBezTo>
                <a:cubicBezTo>
                  <a:pt x="7" y="361"/>
                  <a:pt x="7" y="362"/>
                  <a:pt x="7" y="362"/>
                </a:cubicBezTo>
                <a:cubicBezTo>
                  <a:pt x="47" y="368"/>
                  <a:pt x="87" y="367"/>
                  <a:pt x="127" y="362"/>
                </a:cubicBezTo>
                <a:close/>
                <a:moveTo>
                  <a:pt x="755" y="347"/>
                </a:moveTo>
                <a:cubicBezTo>
                  <a:pt x="718" y="340"/>
                  <a:pt x="680" y="345"/>
                  <a:pt x="643" y="344"/>
                </a:cubicBezTo>
                <a:cubicBezTo>
                  <a:pt x="636" y="344"/>
                  <a:pt x="627" y="349"/>
                  <a:pt x="634" y="360"/>
                </a:cubicBezTo>
                <a:cubicBezTo>
                  <a:pt x="635" y="361"/>
                  <a:pt x="635" y="362"/>
                  <a:pt x="635" y="362"/>
                </a:cubicBezTo>
                <a:cubicBezTo>
                  <a:pt x="675" y="368"/>
                  <a:pt x="715" y="367"/>
                  <a:pt x="755" y="362"/>
                </a:cubicBezTo>
                <a:cubicBezTo>
                  <a:pt x="755" y="362"/>
                  <a:pt x="756" y="361"/>
                  <a:pt x="756" y="360"/>
                </a:cubicBezTo>
                <a:cubicBezTo>
                  <a:pt x="756" y="361"/>
                  <a:pt x="756" y="361"/>
                  <a:pt x="756" y="361"/>
                </a:cubicBezTo>
                <a:cubicBezTo>
                  <a:pt x="763" y="356"/>
                  <a:pt x="762" y="351"/>
                  <a:pt x="755" y="347"/>
                </a:cubicBezTo>
                <a:close/>
                <a:moveTo>
                  <a:pt x="203" y="955"/>
                </a:moveTo>
                <a:cubicBezTo>
                  <a:pt x="204" y="955"/>
                  <a:pt x="204" y="955"/>
                  <a:pt x="205" y="954"/>
                </a:cubicBezTo>
                <a:cubicBezTo>
                  <a:pt x="205" y="954"/>
                  <a:pt x="204" y="954"/>
                  <a:pt x="204" y="955"/>
                </a:cubicBezTo>
                <a:cubicBezTo>
                  <a:pt x="204" y="955"/>
                  <a:pt x="203" y="955"/>
                  <a:pt x="203" y="955"/>
                </a:cubicBezTo>
                <a:close/>
                <a:moveTo>
                  <a:pt x="203" y="956"/>
                </a:moveTo>
                <a:cubicBezTo>
                  <a:pt x="203" y="956"/>
                  <a:pt x="203" y="956"/>
                  <a:pt x="203" y="955"/>
                </a:cubicBezTo>
                <a:cubicBezTo>
                  <a:pt x="203" y="956"/>
                  <a:pt x="203" y="956"/>
                  <a:pt x="203" y="956"/>
                </a:cubicBezTo>
                <a:cubicBezTo>
                  <a:pt x="203" y="956"/>
                  <a:pt x="203" y="956"/>
                  <a:pt x="203" y="956"/>
                </a:cubicBezTo>
                <a:close/>
                <a:moveTo>
                  <a:pt x="438" y="224"/>
                </a:moveTo>
                <a:cubicBezTo>
                  <a:pt x="439" y="224"/>
                  <a:pt x="439" y="225"/>
                  <a:pt x="439" y="225"/>
                </a:cubicBezTo>
                <a:cubicBezTo>
                  <a:pt x="439" y="225"/>
                  <a:pt x="439" y="225"/>
                  <a:pt x="439" y="225"/>
                </a:cubicBezTo>
                <a:cubicBezTo>
                  <a:pt x="439" y="225"/>
                  <a:pt x="438" y="224"/>
                  <a:pt x="438" y="224"/>
                </a:cubicBezTo>
                <a:close/>
                <a:moveTo>
                  <a:pt x="487" y="256"/>
                </a:moveTo>
                <a:cubicBezTo>
                  <a:pt x="487" y="256"/>
                  <a:pt x="487" y="256"/>
                  <a:pt x="487" y="256"/>
                </a:cubicBezTo>
                <a:cubicBezTo>
                  <a:pt x="487" y="256"/>
                  <a:pt x="487" y="256"/>
                  <a:pt x="487" y="256"/>
                </a:cubicBezTo>
                <a:close/>
                <a:moveTo>
                  <a:pt x="495" y="264"/>
                </a:moveTo>
                <a:cubicBezTo>
                  <a:pt x="494" y="263"/>
                  <a:pt x="492" y="261"/>
                  <a:pt x="491" y="260"/>
                </a:cubicBezTo>
                <a:cubicBezTo>
                  <a:pt x="487" y="256"/>
                  <a:pt x="487" y="256"/>
                  <a:pt x="487" y="256"/>
                </a:cubicBezTo>
                <a:cubicBezTo>
                  <a:pt x="485" y="255"/>
                  <a:pt x="484" y="254"/>
                  <a:pt x="482" y="252"/>
                </a:cubicBezTo>
                <a:cubicBezTo>
                  <a:pt x="468" y="243"/>
                  <a:pt x="453" y="234"/>
                  <a:pt x="439" y="225"/>
                </a:cubicBezTo>
                <a:cubicBezTo>
                  <a:pt x="434" y="225"/>
                  <a:pt x="428" y="224"/>
                  <a:pt x="423" y="224"/>
                </a:cubicBezTo>
                <a:cubicBezTo>
                  <a:pt x="422" y="226"/>
                  <a:pt x="420" y="227"/>
                  <a:pt x="419" y="228"/>
                </a:cubicBezTo>
                <a:cubicBezTo>
                  <a:pt x="419" y="228"/>
                  <a:pt x="419" y="228"/>
                  <a:pt x="419" y="228"/>
                </a:cubicBezTo>
                <a:cubicBezTo>
                  <a:pt x="419" y="230"/>
                  <a:pt x="419" y="231"/>
                  <a:pt x="418" y="232"/>
                </a:cubicBezTo>
                <a:cubicBezTo>
                  <a:pt x="418" y="235"/>
                  <a:pt x="418" y="237"/>
                  <a:pt x="418" y="240"/>
                </a:cubicBezTo>
                <a:cubicBezTo>
                  <a:pt x="419" y="241"/>
                  <a:pt x="420" y="242"/>
                  <a:pt x="420" y="244"/>
                </a:cubicBezTo>
                <a:cubicBezTo>
                  <a:pt x="470" y="269"/>
                  <a:pt x="508" y="303"/>
                  <a:pt x="512" y="363"/>
                </a:cubicBezTo>
                <a:cubicBezTo>
                  <a:pt x="512" y="365"/>
                  <a:pt x="514" y="366"/>
                  <a:pt x="515" y="368"/>
                </a:cubicBezTo>
                <a:cubicBezTo>
                  <a:pt x="531" y="370"/>
                  <a:pt x="535" y="365"/>
                  <a:pt x="534" y="348"/>
                </a:cubicBezTo>
                <a:cubicBezTo>
                  <a:pt x="531" y="314"/>
                  <a:pt x="515" y="289"/>
                  <a:pt x="495" y="264"/>
                </a:cubicBezTo>
                <a:close/>
                <a:moveTo>
                  <a:pt x="423" y="224"/>
                </a:moveTo>
                <a:cubicBezTo>
                  <a:pt x="423" y="224"/>
                  <a:pt x="423" y="224"/>
                  <a:pt x="423" y="224"/>
                </a:cubicBezTo>
                <a:cubicBezTo>
                  <a:pt x="423" y="224"/>
                  <a:pt x="423" y="224"/>
                  <a:pt x="423" y="224"/>
                </a:cubicBezTo>
                <a:cubicBezTo>
                  <a:pt x="423" y="224"/>
                  <a:pt x="423" y="224"/>
                  <a:pt x="423" y="224"/>
                </a:cubicBezTo>
                <a:close/>
              </a:path>
            </a:pathLst>
          </a:custGeom>
          <a:solidFill>
            <a:srgbClr val="232323"/>
          </a:solidFill>
          <a:ln>
            <a:noFill/>
          </a:ln>
        </p:spPr>
        <p:txBody>
          <a:bodyPr spcFirstLastPara="1" wrap="square" lIns="45713" tIns="22850" rIns="45713" bIns="22850" anchor="t" anchorCtr="0">
            <a:noAutofit/>
          </a:bodyPr>
          <a:lstStyle/>
          <a:p>
            <a:pPr>
              <a:buClr>
                <a:srgbClr val="000000"/>
              </a:buClr>
              <a:buSzPts val="1800"/>
            </a:pPr>
            <a:endParaRPr sz="9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4" name="Google Shape;974;g31d595d17e7_0_3"/>
          <p:cNvSpPr txBox="1"/>
          <p:nvPr/>
        </p:nvSpPr>
        <p:spPr>
          <a:xfrm>
            <a:off x="2001650" y="2061625"/>
            <a:ext cx="3771000" cy="789427"/>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400" dirty="0">
                <a:solidFill>
                  <a:srgbClr val="232323"/>
                </a:solidFill>
                <a:latin typeface="Calibri" panose="020F0502020204030204" pitchFamily="34" charset="0"/>
                <a:ea typeface="Calibri" panose="020F0502020204030204" pitchFamily="34" charset="0"/>
                <a:cs typeface="Calibri" panose="020F0502020204030204" pitchFamily="34" charset="0"/>
                <a:sym typeface="Calibri"/>
              </a:rPr>
              <a:t>The purpose of this presentation is to provide a business case to purchase Dazychain matter management software.</a:t>
            </a:r>
            <a:endParaRPr sz="1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5" name="Google Shape;975;g31d595d17e7_0_3"/>
          <p:cNvSpPr txBox="1"/>
          <p:nvPr/>
        </p:nvSpPr>
        <p:spPr>
          <a:xfrm>
            <a:off x="2001656" y="1684319"/>
            <a:ext cx="3918750" cy="346228"/>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sz="1950" b="1">
                <a:solidFill>
                  <a:srgbClr val="08173B"/>
                </a:solidFill>
                <a:latin typeface="Calibri" panose="020F0502020204030204" pitchFamily="34" charset="0"/>
                <a:ea typeface="Calibri" panose="020F0502020204030204" pitchFamily="34" charset="0"/>
                <a:cs typeface="Calibri" panose="020F0502020204030204" pitchFamily="34" charset="0"/>
                <a:sym typeface="Calibri"/>
              </a:rPr>
              <a:t>Purpose</a:t>
            </a:r>
            <a:endParaRPr sz="19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6" name="Google Shape;976;g31d595d17e7_0_3"/>
          <p:cNvSpPr/>
          <p:nvPr/>
        </p:nvSpPr>
        <p:spPr>
          <a:xfrm>
            <a:off x="1021322" y="1985892"/>
            <a:ext cx="640106" cy="683476"/>
          </a:xfrm>
          <a:custGeom>
            <a:avLst/>
            <a:gdLst/>
            <a:ahLst/>
            <a:cxnLst/>
            <a:rect l="l" t="t" r="r" b="b"/>
            <a:pathLst>
              <a:path w="929" h="989" extrusionOk="0">
                <a:moveTo>
                  <a:pt x="663" y="233"/>
                </a:moveTo>
                <a:cubicBezTo>
                  <a:pt x="663" y="226"/>
                  <a:pt x="663" y="218"/>
                  <a:pt x="657" y="213"/>
                </a:cubicBezTo>
                <a:cubicBezTo>
                  <a:pt x="595" y="161"/>
                  <a:pt x="524" y="130"/>
                  <a:pt x="443" y="125"/>
                </a:cubicBezTo>
                <a:cubicBezTo>
                  <a:pt x="424" y="125"/>
                  <a:pt x="406" y="125"/>
                  <a:pt x="387" y="125"/>
                </a:cubicBezTo>
                <a:cubicBezTo>
                  <a:pt x="356" y="125"/>
                  <a:pt x="327" y="134"/>
                  <a:pt x="298" y="142"/>
                </a:cubicBezTo>
                <a:cubicBezTo>
                  <a:pt x="168" y="179"/>
                  <a:pt x="59" y="314"/>
                  <a:pt x="47" y="449"/>
                </a:cubicBezTo>
                <a:cubicBezTo>
                  <a:pt x="43" y="480"/>
                  <a:pt x="43" y="510"/>
                  <a:pt x="48" y="541"/>
                </a:cubicBezTo>
                <a:cubicBezTo>
                  <a:pt x="48" y="542"/>
                  <a:pt x="47" y="543"/>
                  <a:pt x="47" y="545"/>
                </a:cubicBezTo>
                <a:cubicBezTo>
                  <a:pt x="83" y="816"/>
                  <a:pt x="398" y="957"/>
                  <a:pt x="623" y="801"/>
                </a:cubicBezTo>
                <a:cubicBezTo>
                  <a:pt x="717" y="736"/>
                  <a:pt x="771" y="647"/>
                  <a:pt x="782" y="533"/>
                </a:cubicBezTo>
                <a:cubicBezTo>
                  <a:pt x="785" y="508"/>
                  <a:pt x="785" y="482"/>
                  <a:pt x="783" y="457"/>
                </a:cubicBezTo>
                <a:cubicBezTo>
                  <a:pt x="778" y="395"/>
                  <a:pt x="757" y="339"/>
                  <a:pt x="723" y="288"/>
                </a:cubicBezTo>
                <a:cubicBezTo>
                  <a:pt x="716" y="278"/>
                  <a:pt x="710" y="259"/>
                  <a:pt x="692" y="272"/>
                </a:cubicBezTo>
                <a:cubicBezTo>
                  <a:pt x="674" y="284"/>
                  <a:pt x="691" y="295"/>
                  <a:pt x="697" y="304"/>
                </a:cubicBezTo>
                <a:cubicBezTo>
                  <a:pt x="769" y="419"/>
                  <a:pt x="776" y="537"/>
                  <a:pt x="713" y="657"/>
                </a:cubicBezTo>
                <a:cubicBezTo>
                  <a:pt x="660" y="756"/>
                  <a:pt x="574" y="816"/>
                  <a:pt x="463" y="832"/>
                </a:cubicBezTo>
                <a:cubicBezTo>
                  <a:pt x="338" y="849"/>
                  <a:pt x="229" y="807"/>
                  <a:pt x="150" y="708"/>
                </a:cubicBezTo>
                <a:cubicBezTo>
                  <a:pt x="0" y="523"/>
                  <a:pt x="82" y="247"/>
                  <a:pt x="307" y="171"/>
                </a:cubicBezTo>
                <a:cubicBezTo>
                  <a:pt x="330" y="164"/>
                  <a:pt x="355" y="159"/>
                  <a:pt x="378" y="154"/>
                </a:cubicBezTo>
                <a:cubicBezTo>
                  <a:pt x="387" y="153"/>
                  <a:pt x="395" y="153"/>
                  <a:pt x="403" y="153"/>
                </a:cubicBezTo>
                <a:cubicBezTo>
                  <a:pt x="411" y="153"/>
                  <a:pt x="419" y="153"/>
                  <a:pt x="427" y="153"/>
                </a:cubicBezTo>
                <a:cubicBezTo>
                  <a:pt x="435" y="153"/>
                  <a:pt x="444" y="154"/>
                  <a:pt x="452" y="154"/>
                </a:cubicBezTo>
                <a:cubicBezTo>
                  <a:pt x="454" y="155"/>
                  <a:pt x="455" y="156"/>
                  <a:pt x="457" y="156"/>
                </a:cubicBezTo>
                <a:cubicBezTo>
                  <a:pt x="523" y="165"/>
                  <a:pt x="582" y="191"/>
                  <a:pt x="633" y="234"/>
                </a:cubicBezTo>
                <a:cubicBezTo>
                  <a:pt x="640" y="239"/>
                  <a:pt x="647" y="240"/>
                  <a:pt x="655" y="241"/>
                </a:cubicBezTo>
                <a:cubicBezTo>
                  <a:pt x="654" y="235"/>
                  <a:pt x="657" y="232"/>
                  <a:pt x="663" y="233"/>
                </a:cubicBezTo>
                <a:close/>
                <a:moveTo>
                  <a:pt x="585" y="306"/>
                </a:moveTo>
                <a:cubicBezTo>
                  <a:pt x="591" y="298"/>
                  <a:pt x="584" y="290"/>
                  <a:pt x="577" y="285"/>
                </a:cubicBezTo>
                <a:cubicBezTo>
                  <a:pt x="456" y="194"/>
                  <a:pt x="290" y="217"/>
                  <a:pt x="200" y="339"/>
                </a:cubicBezTo>
                <a:cubicBezTo>
                  <a:pt x="127" y="439"/>
                  <a:pt x="135" y="578"/>
                  <a:pt x="217" y="670"/>
                </a:cubicBezTo>
                <a:cubicBezTo>
                  <a:pt x="301" y="764"/>
                  <a:pt x="432" y="786"/>
                  <a:pt x="540" y="727"/>
                </a:cubicBezTo>
                <a:cubicBezTo>
                  <a:pt x="637" y="673"/>
                  <a:pt x="682" y="587"/>
                  <a:pt x="678" y="476"/>
                </a:cubicBezTo>
                <a:cubicBezTo>
                  <a:pt x="677" y="434"/>
                  <a:pt x="663" y="394"/>
                  <a:pt x="641" y="357"/>
                </a:cubicBezTo>
                <a:cubicBezTo>
                  <a:pt x="635" y="347"/>
                  <a:pt x="625" y="343"/>
                  <a:pt x="615" y="349"/>
                </a:cubicBezTo>
                <a:cubicBezTo>
                  <a:pt x="603" y="355"/>
                  <a:pt x="610" y="364"/>
                  <a:pt x="614" y="372"/>
                </a:cubicBezTo>
                <a:cubicBezTo>
                  <a:pt x="616" y="376"/>
                  <a:pt x="619" y="380"/>
                  <a:pt x="621" y="384"/>
                </a:cubicBezTo>
                <a:cubicBezTo>
                  <a:pt x="650" y="440"/>
                  <a:pt x="657" y="498"/>
                  <a:pt x="639" y="558"/>
                </a:cubicBezTo>
                <a:cubicBezTo>
                  <a:pt x="610" y="654"/>
                  <a:pt x="543" y="707"/>
                  <a:pt x="447" y="728"/>
                </a:cubicBezTo>
                <a:cubicBezTo>
                  <a:pt x="424" y="728"/>
                  <a:pt x="402" y="728"/>
                  <a:pt x="380" y="727"/>
                </a:cubicBezTo>
                <a:cubicBezTo>
                  <a:pt x="319" y="713"/>
                  <a:pt x="267" y="687"/>
                  <a:pt x="229" y="636"/>
                </a:cubicBezTo>
                <a:cubicBezTo>
                  <a:pt x="128" y="500"/>
                  <a:pt x="195" y="309"/>
                  <a:pt x="359" y="267"/>
                </a:cubicBezTo>
                <a:cubicBezTo>
                  <a:pt x="393" y="258"/>
                  <a:pt x="428" y="256"/>
                  <a:pt x="461" y="263"/>
                </a:cubicBezTo>
                <a:cubicBezTo>
                  <a:pt x="497" y="271"/>
                  <a:pt x="531" y="286"/>
                  <a:pt x="559" y="310"/>
                </a:cubicBezTo>
                <a:cubicBezTo>
                  <a:pt x="569" y="319"/>
                  <a:pt x="579" y="315"/>
                  <a:pt x="585" y="306"/>
                </a:cubicBezTo>
                <a:close/>
                <a:moveTo>
                  <a:pt x="666" y="235"/>
                </a:moveTo>
                <a:cubicBezTo>
                  <a:pt x="665" y="235"/>
                  <a:pt x="664" y="234"/>
                  <a:pt x="663" y="233"/>
                </a:cubicBezTo>
                <a:cubicBezTo>
                  <a:pt x="663" y="233"/>
                  <a:pt x="663" y="233"/>
                  <a:pt x="663" y="233"/>
                </a:cubicBezTo>
                <a:cubicBezTo>
                  <a:pt x="663" y="233"/>
                  <a:pt x="663" y="233"/>
                  <a:pt x="663" y="233"/>
                </a:cubicBezTo>
                <a:cubicBezTo>
                  <a:pt x="664" y="234"/>
                  <a:pt x="665" y="235"/>
                  <a:pt x="666" y="235"/>
                </a:cubicBezTo>
                <a:close/>
                <a:moveTo>
                  <a:pt x="879" y="39"/>
                </a:moveTo>
                <a:cubicBezTo>
                  <a:pt x="878" y="38"/>
                  <a:pt x="876" y="37"/>
                  <a:pt x="876" y="37"/>
                </a:cubicBezTo>
                <a:cubicBezTo>
                  <a:pt x="852" y="42"/>
                  <a:pt x="861" y="23"/>
                  <a:pt x="858" y="13"/>
                </a:cubicBezTo>
                <a:cubicBezTo>
                  <a:pt x="857" y="9"/>
                  <a:pt x="857" y="1"/>
                  <a:pt x="856" y="1"/>
                </a:cubicBezTo>
                <a:cubicBezTo>
                  <a:pt x="850" y="0"/>
                  <a:pt x="844" y="1"/>
                  <a:pt x="840" y="6"/>
                </a:cubicBezTo>
                <a:cubicBezTo>
                  <a:pt x="824" y="23"/>
                  <a:pt x="808" y="41"/>
                  <a:pt x="791" y="56"/>
                </a:cubicBezTo>
                <a:cubicBezTo>
                  <a:pt x="771" y="72"/>
                  <a:pt x="764" y="92"/>
                  <a:pt x="762" y="116"/>
                </a:cubicBezTo>
                <a:cubicBezTo>
                  <a:pt x="761" y="129"/>
                  <a:pt x="762" y="143"/>
                  <a:pt x="751" y="153"/>
                </a:cubicBezTo>
                <a:cubicBezTo>
                  <a:pt x="726" y="178"/>
                  <a:pt x="701" y="204"/>
                  <a:pt x="676" y="228"/>
                </a:cubicBezTo>
                <a:cubicBezTo>
                  <a:pt x="673" y="231"/>
                  <a:pt x="671" y="239"/>
                  <a:pt x="666" y="235"/>
                </a:cubicBezTo>
                <a:cubicBezTo>
                  <a:pt x="667" y="238"/>
                  <a:pt x="664" y="240"/>
                  <a:pt x="662" y="242"/>
                </a:cubicBezTo>
                <a:cubicBezTo>
                  <a:pt x="661" y="243"/>
                  <a:pt x="659" y="244"/>
                  <a:pt x="657" y="244"/>
                </a:cubicBezTo>
                <a:cubicBezTo>
                  <a:pt x="660" y="248"/>
                  <a:pt x="654" y="250"/>
                  <a:pt x="652" y="252"/>
                </a:cubicBezTo>
                <a:cubicBezTo>
                  <a:pt x="604" y="301"/>
                  <a:pt x="556" y="349"/>
                  <a:pt x="508" y="398"/>
                </a:cubicBezTo>
                <a:cubicBezTo>
                  <a:pt x="501" y="407"/>
                  <a:pt x="493" y="415"/>
                  <a:pt x="484" y="422"/>
                </a:cubicBezTo>
                <a:cubicBezTo>
                  <a:pt x="464" y="442"/>
                  <a:pt x="444" y="463"/>
                  <a:pt x="424" y="483"/>
                </a:cubicBezTo>
                <a:cubicBezTo>
                  <a:pt x="421" y="487"/>
                  <a:pt x="416" y="491"/>
                  <a:pt x="413" y="495"/>
                </a:cubicBezTo>
                <a:cubicBezTo>
                  <a:pt x="409" y="502"/>
                  <a:pt x="407" y="509"/>
                  <a:pt x="415" y="516"/>
                </a:cubicBezTo>
                <a:cubicBezTo>
                  <a:pt x="423" y="523"/>
                  <a:pt x="429" y="518"/>
                  <a:pt x="434" y="513"/>
                </a:cubicBezTo>
                <a:cubicBezTo>
                  <a:pt x="457" y="490"/>
                  <a:pt x="480" y="467"/>
                  <a:pt x="503" y="444"/>
                </a:cubicBezTo>
                <a:cubicBezTo>
                  <a:pt x="506" y="442"/>
                  <a:pt x="508" y="439"/>
                  <a:pt x="511" y="437"/>
                </a:cubicBezTo>
                <a:cubicBezTo>
                  <a:pt x="598" y="347"/>
                  <a:pt x="686" y="258"/>
                  <a:pt x="774" y="169"/>
                </a:cubicBezTo>
                <a:cubicBezTo>
                  <a:pt x="779" y="164"/>
                  <a:pt x="784" y="162"/>
                  <a:pt x="791" y="161"/>
                </a:cubicBezTo>
                <a:cubicBezTo>
                  <a:pt x="808" y="158"/>
                  <a:pt x="829" y="160"/>
                  <a:pt x="841" y="150"/>
                </a:cubicBezTo>
                <a:cubicBezTo>
                  <a:pt x="872" y="125"/>
                  <a:pt x="898" y="94"/>
                  <a:pt x="929" y="64"/>
                </a:cubicBezTo>
                <a:cubicBezTo>
                  <a:pt x="907" y="59"/>
                  <a:pt x="883" y="68"/>
                  <a:pt x="879" y="39"/>
                </a:cubicBezTo>
                <a:close/>
                <a:moveTo>
                  <a:pt x="655" y="241"/>
                </a:moveTo>
                <a:cubicBezTo>
                  <a:pt x="655" y="241"/>
                  <a:pt x="655" y="241"/>
                  <a:pt x="655" y="241"/>
                </a:cubicBezTo>
                <a:cubicBezTo>
                  <a:pt x="655" y="241"/>
                  <a:pt x="655" y="241"/>
                  <a:pt x="655" y="241"/>
                </a:cubicBezTo>
                <a:cubicBezTo>
                  <a:pt x="655" y="241"/>
                  <a:pt x="655" y="241"/>
                  <a:pt x="655" y="241"/>
                </a:cubicBezTo>
                <a:cubicBezTo>
                  <a:pt x="655" y="241"/>
                  <a:pt x="655" y="241"/>
                  <a:pt x="655" y="241"/>
                </a:cubicBezTo>
                <a:cubicBezTo>
                  <a:pt x="655" y="241"/>
                  <a:pt x="655" y="241"/>
                  <a:pt x="655" y="241"/>
                </a:cubicBezTo>
                <a:cubicBezTo>
                  <a:pt x="656" y="242"/>
                  <a:pt x="656" y="243"/>
                  <a:pt x="657" y="244"/>
                </a:cubicBezTo>
                <a:cubicBezTo>
                  <a:pt x="657" y="243"/>
                  <a:pt x="656" y="242"/>
                  <a:pt x="655" y="241"/>
                </a:cubicBezTo>
                <a:close/>
                <a:moveTo>
                  <a:pt x="469" y="395"/>
                </a:moveTo>
                <a:cubicBezTo>
                  <a:pt x="479" y="400"/>
                  <a:pt x="488" y="404"/>
                  <a:pt x="498" y="397"/>
                </a:cubicBezTo>
                <a:cubicBezTo>
                  <a:pt x="505" y="382"/>
                  <a:pt x="496" y="375"/>
                  <a:pt x="484" y="369"/>
                </a:cubicBezTo>
                <a:cubicBezTo>
                  <a:pt x="431" y="342"/>
                  <a:pt x="378" y="343"/>
                  <a:pt x="330" y="379"/>
                </a:cubicBezTo>
                <a:cubicBezTo>
                  <a:pt x="281" y="415"/>
                  <a:pt x="263" y="466"/>
                  <a:pt x="275" y="526"/>
                </a:cubicBezTo>
                <a:cubicBezTo>
                  <a:pt x="288" y="591"/>
                  <a:pt x="348" y="638"/>
                  <a:pt x="415" y="638"/>
                </a:cubicBezTo>
                <a:cubicBezTo>
                  <a:pt x="482" y="637"/>
                  <a:pt x="540" y="592"/>
                  <a:pt x="553" y="530"/>
                </a:cubicBezTo>
                <a:cubicBezTo>
                  <a:pt x="562" y="502"/>
                  <a:pt x="559" y="475"/>
                  <a:pt x="550" y="448"/>
                </a:cubicBezTo>
                <a:cubicBezTo>
                  <a:pt x="545" y="430"/>
                  <a:pt x="536" y="428"/>
                  <a:pt x="520" y="441"/>
                </a:cubicBezTo>
                <a:cubicBezTo>
                  <a:pt x="520" y="442"/>
                  <a:pt x="520" y="444"/>
                  <a:pt x="520" y="445"/>
                </a:cubicBezTo>
                <a:cubicBezTo>
                  <a:pt x="522" y="461"/>
                  <a:pt x="528" y="475"/>
                  <a:pt x="528" y="492"/>
                </a:cubicBezTo>
                <a:cubicBezTo>
                  <a:pt x="529" y="540"/>
                  <a:pt x="502" y="581"/>
                  <a:pt x="456" y="600"/>
                </a:cubicBezTo>
                <a:cubicBezTo>
                  <a:pt x="407" y="620"/>
                  <a:pt x="352" y="602"/>
                  <a:pt x="321" y="558"/>
                </a:cubicBezTo>
                <a:cubicBezTo>
                  <a:pt x="292" y="516"/>
                  <a:pt x="296" y="458"/>
                  <a:pt x="331" y="418"/>
                </a:cubicBezTo>
                <a:cubicBezTo>
                  <a:pt x="365" y="379"/>
                  <a:pt x="421" y="370"/>
                  <a:pt x="469" y="395"/>
                </a:cubicBezTo>
                <a:close/>
                <a:moveTo>
                  <a:pt x="215" y="985"/>
                </a:moveTo>
                <a:cubicBezTo>
                  <a:pt x="215" y="988"/>
                  <a:pt x="217" y="989"/>
                  <a:pt x="219" y="989"/>
                </a:cubicBezTo>
                <a:cubicBezTo>
                  <a:pt x="219" y="986"/>
                  <a:pt x="218" y="985"/>
                  <a:pt x="215" y="985"/>
                </a:cubicBezTo>
                <a:close/>
              </a:path>
            </a:pathLst>
          </a:custGeom>
          <a:solidFill>
            <a:srgbClr val="232323"/>
          </a:solidFill>
          <a:ln>
            <a:noFill/>
          </a:ln>
        </p:spPr>
        <p:txBody>
          <a:bodyPr spcFirstLastPara="1" wrap="square" lIns="45713" tIns="22850" rIns="45713" bIns="22850" anchor="t" anchorCtr="0">
            <a:noAutofit/>
          </a:bodyPr>
          <a:lstStyle/>
          <a:p>
            <a:pPr>
              <a:buClr>
                <a:srgbClr val="000000"/>
              </a:buClr>
              <a:buSzPts val="1800"/>
            </a:pPr>
            <a:endParaRPr sz="9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77" name="Google Shape;977;g31d595d17e7_0_3"/>
          <p:cNvPicPr preferRelativeResize="0"/>
          <p:nvPr/>
        </p:nvPicPr>
        <p:blipFill rotWithShape="1">
          <a:blip r:embed="rId3">
            <a:alphaModFix/>
          </a:blip>
          <a:srcRect b="47390"/>
          <a:stretch/>
        </p:blipFill>
        <p:spPr>
          <a:xfrm>
            <a:off x="6244550" y="1383538"/>
            <a:ext cx="5380874" cy="1888200"/>
          </a:xfrm>
          <a:prstGeom prst="rect">
            <a:avLst/>
          </a:prstGeom>
          <a:noFill/>
          <a:ln>
            <a:noFill/>
          </a:ln>
        </p:spPr>
      </p:pic>
      <p:pic>
        <p:nvPicPr>
          <p:cNvPr id="978" name="Google Shape;978;g31d595d17e7_0_3"/>
          <p:cNvPicPr preferRelativeResize="0"/>
          <p:nvPr/>
        </p:nvPicPr>
        <p:blipFill>
          <a:blip r:embed="rId4">
            <a:alphaModFix/>
          </a:blip>
          <a:stretch>
            <a:fillRect/>
          </a:stretch>
        </p:blipFill>
        <p:spPr>
          <a:xfrm>
            <a:off x="983199" y="4645963"/>
            <a:ext cx="640100" cy="6401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g3306d99f6f6_0_102"/>
          <p:cNvSpPr/>
          <p:nvPr/>
        </p:nvSpPr>
        <p:spPr>
          <a:xfrm>
            <a:off x="546625" y="1905000"/>
            <a:ext cx="2645100" cy="4424700"/>
          </a:xfrm>
          <a:prstGeom prst="rect">
            <a:avLst/>
          </a:prstGeom>
          <a:solidFill>
            <a:srgbClr val="0E7F79"/>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5" name="Google Shape;985;g3306d99f6f6_0_102"/>
          <p:cNvSpPr txBox="1"/>
          <p:nvPr/>
        </p:nvSpPr>
        <p:spPr>
          <a:xfrm>
            <a:off x="691896" y="2720506"/>
            <a:ext cx="23547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Manual processes</a:t>
            </a:r>
            <a:endParaRPr sz="1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6" name="Google Shape;986;g3306d99f6f6_0_102"/>
          <p:cNvSpPr/>
          <p:nvPr/>
        </p:nvSpPr>
        <p:spPr>
          <a:xfrm>
            <a:off x="1333948" y="1367009"/>
            <a:ext cx="1070700" cy="1070700"/>
          </a:xfrm>
          <a:prstGeom prst="ellipse">
            <a:avLst/>
          </a:prstGeom>
          <a:solidFill>
            <a:schemeClr val="dk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7" name="Google Shape;987;g3306d99f6f6_0_102"/>
          <p:cNvSpPr/>
          <p:nvPr/>
        </p:nvSpPr>
        <p:spPr>
          <a:xfrm>
            <a:off x="3364467" y="1905000"/>
            <a:ext cx="2645100" cy="4424700"/>
          </a:xfrm>
          <a:prstGeom prst="rect">
            <a:avLst/>
          </a:prstGeom>
          <a:solidFill>
            <a:srgbClr val="0E7F79"/>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9" name="Google Shape;989;g3306d99f6f6_0_102"/>
          <p:cNvSpPr txBox="1"/>
          <p:nvPr/>
        </p:nvSpPr>
        <p:spPr>
          <a:xfrm>
            <a:off x="3544201"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Lack of visibility</a:t>
            </a:r>
            <a:endParaRPr sz="1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0" name="Google Shape;990;g3306d99f6f6_0_102"/>
          <p:cNvSpPr/>
          <p:nvPr/>
        </p:nvSpPr>
        <p:spPr>
          <a:xfrm>
            <a:off x="4151790" y="1367009"/>
            <a:ext cx="1070700" cy="1070700"/>
          </a:xfrm>
          <a:prstGeom prst="ellipse">
            <a:avLst/>
          </a:prstGeom>
          <a:solidFill>
            <a:schemeClr val="dk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1" name="Google Shape;991;g3306d99f6f6_0_102"/>
          <p:cNvSpPr/>
          <p:nvPr/>
        </p:nvSpPr>
        <p:spPr>
          <a:xfrm>
            <a:off x="6182309" y="1905000"/>
            <a:ext cx="2645100" cy="4424700"/>
          </a:xfrm>
          <a:prstGeom prst="rect">
            <a:avLst/>
          </a:prstGeom>
          <a:solidFill>
            <a:srgbClr val="0E7F79"/>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3" name="Google Shape;993;g3306d99f6f6_0_102"/>
          <p:cNvSpPr txBox="1"/>
          <p:nvPr/>
        </p:nvSpPr>
        <p:spPr>
          <a:xfrm>
            <a:off x="6398324"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Compliance risks</a:t>
            </a:r>
            <a:endParaRPr sz="1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4" name="Google Shape;994;g3306d99f6f6_0_102"/>
          <p:cNvSpPr/>
          <p:nvPr/>
        </p:nvSpPr>
        <p:spPr>
          <a:xfrm>
            <a:off x="6969632" y="1367009"/>
            <a:ext cx="1070700" cy="1070700"/>
          </a:xfrm>
          <a:prstGeom prst="ellipse">
            <a:avLst/>
          </a:prstGeom>
          <a:solidFill>
            <a:schemeClr val="dk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5" name="Google Shape;995;g3306d99f6f6_0_102"/>
          <p:cNvSpPr/>
          <p:nvPr/>
        </p:nvSpPr>
        <p:spPr>
          <a:xfrm>
            <a:off x="9000150" y="1905000"/>
            <a:ext cx="2645100" cy="4424700"/>
          </a:xfrm>
          <a:prstGeom prst="rect">
            <a:avLst/>
          </a:prstGeom>
          <a:solidFill>
            <a:srgbClr val="0E7F79"/>
          </a:solidFill>
          <a:ln>
            <a:noFill/>
          </a:ln>
        </p:spPr>
        <p:txBody>
          <a:bodyPr spcFirstLastPara="1" wrap="square" lIns="91425" tIns="45700" rIns="91425" bIns="45700" anchor="t" anchorCtr="0">
            <a:noAutofit/>
          </a:bodyPr>
          <a:lstStyle/>
          <a:p>
            <a:pPr>
              <a:lnSpc>
                <a:spcPct val="115000"/>
              </a:lnSpc>
              <a:buClr>
                <a:srgbClr val="000000"/>
              </a:buClr>
              <a:buSzPts val="3600"/>
            </a:pPr>
            <a:endParaRPr sz="19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7" name="Google Shape;997;g3306d99f6f6_0_102"/>
          <p:cNvSpPr txBox="1"/>
          <p:nvPr/>
        </p:nvSpPr>
        <p:spPr>
          <a:xfrm>
            <a:off x="9124227" y="2720506"/>
            <a:ext cx="2140500" cy="35390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17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Fragmented data</a:t>
            </a:r>
            <a:endParaRPr sz="1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98" name="Google Shape;998;g3306d99f6f6_0_102"/>
          <p:cNvSpPr/>
          <p:nvPr/>
        </p:nvSpPr>
        <p:spPr>
          <a:xfrm>
            <a:off x="9787473" y="1367009"/>
            <a:ext cx="1070700" cy="1070700"/>
          </a:xfrm>
          <a:prstGeom prst="ellipse">
            <a:avLst/>
          </a:prstGeom>
          <a:solidFill>
            <a:schemeClr val="dk1"/>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3600"/>
            </a:pPr>
            <a:endParaRPr>
              <a:solidFill>
                <a:schemeClr val="lt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p:txBody>
      </p:sp>
      <p:cxnSp>
        <p:nvCxnSpPr>
          <p:cNvPr id="999" name="Google Shape;999;g3306d99f6f6_0_102"/>
          <p:cNvCxnSpPr/>
          <p:nvPr/>
        </p:nvCxnSpPr>
        <p:spPr>
          <a:xfrm>
            <a:off x="1640637" y="2637064"/>
            <a:ext cx="457200" cy="0"/>
          </a:xfrm>
          <a:prstGeom prst="straightConnector1">
            <a:avLst/>
          </a:prstGeom>
          <a:noFill/>
          <a:ln w="38100" cap="rnd" cmpd="sng">
            <a:solidFill>
              <a:schemeClr val="lt1"/>
            </a:solidFill>
            <a:prstDash val="solid"/>
            <a:miter lim="800000"/>
            <a:headEnd type="none" w="sm" len="sm"/>
            <a:tailEnd type="none" w="sm" len="sm"/>
          </a:ln>
        </p:spPr>
      </p:cxnSp>
      <p:cxnSp>
        <p:nvCxnSpPr>
          <p:cNvPr id="1000" name="Google Shape;1000;g3306d99f6f6_0_102"/>
          <p:cNvCxnSpPr/>
          <p:nvPr/>
        </p:nvCxnSpPr>
        <p:spPr>
          <a:xfrm>
            <a:off x="4458479" y="2637064"/>
            <a:ext cx="457200" cy="0"/>
          </a:xfrm>
          <a:prstGeom prst="straightConnector1">
            <a:avLst/>
          </a:prstGeom>
          <a:noFill/>
          <a:ln w="38100" cap="rnd" cmpd="sng">
            <a:solidFill>
              <a:schemeClr val="lt1"/>
            </a:solidFill>
            <a:prstDash val="solid"/>
            <a:miter lim="800000"/>
            <a:headEnd type="none" w="sm" len="sm"/>
            <a:tailEnd type="none" w="sm" len="sm"/>
          </a:ln>
        </p:spPr>
      </p:cxnSp>
      <p:cxnSp>
        <p:nvCxnSpPr>
          <p:cNvPr id="1001" name="Google Shape;1001;g3306d99f6f6_0_102"/>
          <p:cNvCxnSpPr/>
          <p:nvPr/>
        </p:nvCxnSpPr>
        <p:spPr>
          <a:xfrm>
            <a:off x="7276321" y="2637064"/>
            <a:ext cx="457200" cy="0"/>
          </a:xfrm>
          <a:prstGeom prst="straightConnector1">
            <a:avLst/>
          </a:prstGeom>
          <a:noFill/>
          <a:ln w="38100" cap="rnd" cmpd="sng">
            <a:solidFill>
              <a:schemeClr val="lt1"/>
            </a:solidFill>
            <a:prstDash val="solid"/>
            <a:miter lim="800000"/>
            <a:headEnd type="none" w="sm" len="sm"/>
            <a:tailEnd type="none" w="sm" len="sm"/>
          </a:ln>
        </p:spPr>
      </p:cxnSp>
      <p:cxnSp>
        <p:nvCxnSpPr>
          <p:cNvPr id="1002" name="Google Shape;1002;g3306d99f6f6_0_102"/>
          <p:cNvCxnSpPr/>
          <p:nvPr/>
        </p:nvCxnSpPr>
        <p:spPr>
          <a:xfrm>
            <a:off x="10094162" y="2637064"/>
            <a:ext cx="457200" cy="0"/>
          </a:xfrm>
          <a:prstGeom prst="straightConnector1">
            <a:avLst/>
          </a:prstGeom>
          <a:noFill/>
          <a:ln w="38100" cap="rnd" cmpd="sng">
            <a:solidFill>
              <a:schemeClr val="lt1"/>
            </a:solidFill>
            <a:prstDash val="solid"/>
            <a:miter lim="800000"/>
            <a:headEnd type="none" w="sm" len="sm"/>
            <a:tailEnd type="none" w="sm" len="sm"/>
          </a:ln>
        </p:spPr>
      </p:cxnSp>
      <p:sp>
        <p:nvSpPr>
          <p:cNvPr id="1003" name="Google Shape;1003;g3306d99f6f6_0_102"/>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Current challenges</a:t>
            </a:r>
            <a:endParaRPr sz="25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04" name="Google Shape;1004;g3306d99f6f6_0_102"/>
          <p:cNvPicPr preferRelativeResize="0"/>
          <p:nvPr/>
        </p:nvPicPr>
        <p:blipFill>
          <a:blip r:embed="rId3">
            <a:alphaModFix/>
          </a:blip>
          <a:stretch>
            <a:fillRect/>
          </a:stretch>
        </p:blipFill>
        <p:spPr>
          <a:xfrm>
            <a:off x="9967260" y="1546925"/>
            <a:ext cx="710875" cy="710875"/>
          </a:xfrm>
          <a:prstGeom prst="rect">
            <a:avLst/>
          </a:prstGeom>
          <a:noFill/>
          <a:ln>
            <a:noFill/>
          </a:ln>
        </p:spPr>
      </p:pic>
      <p:pic>
        <p:nvPicPr>
          <p:cNvPr id="1005" name="Google Shape;1005;g3306d99f6f6_0_102"/>
          <p:cNvPicPr preferRelativeResize="0"/>
          <p:nvPr/>
        </p:nvPicPr>
        <p:blipFill>
          <a:blip r:embed="rId4">
            <a:alphaModFix/>
          </a:blip>
          <a:stretch>
            <a:fillRect/>
          </a:stretch>
        </p:blipFill>
        <p:spPr>
          <a:xfrm>
            <a:off x="7176988" y="1565375"/>
            <a:ext cx="673987" cy="673977"/>
          </a:xfrm>
          <a:prstGeom prst="rect">
            <a:avLst/>
          </a:prstGeom>
          <a:noFill/>
          <a:ln>
            <a:noFill/>
          </a:ln>
        </p:spPr>
      </p:pic>
      <p:pic>
        <p:nvPicPr>
          <p:cNvPr id="1006" name="Google Shape;1006;g3306d99f6f6_0_102"/>
          <p:cNvPicPr preferRelativeResize="0"/>
          <p:nvPr/>
        </p:nvPicPr>
        <p:blipFill>
          <a:blip r:embed="rId5">
            <a:alphaModFix/>
          </a:blip>
          <a:stretch>
            <a:fillRect/>
          </a:stretch>
        </p:blipFill>
        <p:spPr>
          <a:xfrm>
            <a:off x="4350031" y="1565369"/>
            <a:ext cx="673975" cy="673986"/>
          </a:xfrm>
          <a:prstGeom prst="rect">
            <a:avLst/>
          </a:prstGeom>
          <a:noFill/>
          <a:ln>
            <a:noFill/>
          </a:ln>
        </p:spPr>
      </p:pic>
      <p:pic>
        <p:nvPicPr>
          <p:cNvPr id="1007" name="Google Shape;1007;g3306d99f6f6_0_102"/>
          <p:cNvPicPr preferRelativeResize="0"/>
          <p:nvPr/>
        </p:nvPicPr>
        <p:blipFill>
          <a:blip r:embed="rId6">
            <a:alphaModFix/>
          </a:blip>
          <a:stretch>
            <a:fillRect/>
          </a:stretch>
        </p:blipFill>
        <p:spPr>
          <a:xfrm>
            <a:off x="1541319" y="1553055"/>
            <a:ext cx="655717" cy="655706"/>
          </a:xfrm>
          <a:prstGeom prst="rect">
            <a:avLst/>
          </a:prstGeom>
          <a:noFill/>
          <a:ln>
            <a:noFill/>
          </a:ln>
        </p:spPr>
      </p:pic>
      <p:sp>
        <p:nvSpPr>
          <p:cNvPr id="2" name="Google Shape;974;g31d595d17e7_0_3">
            <a:extLst>
              <a:ext uri="{FF2B5EF4-FFF2-40B4-BE49-F238E27FC236}">
                <a16:creationId xmlns:a16="http://schemas.microsoft.com/office/drawing/2014/main" id="{8DB10F35-38D7-D2FC-CED3-0F40B9F0CCB7}"/>
              </a:ext>
            </a:extLst>
          </p:cNvPr>
          <p:cNvSpPr txBox="1"/>
          <p:nvPr/>
        </p:nvSpPr>
        <p:spPr>
          <a:xfrm>
            <a:off x="695856" y="3074408"/>
            <a:ext cx="2343745" cy="2921934"/>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Legal matters are managed through spreadsheets, email communications, and paper-based files, leading to work duplication, lost information, missed deadlines, and high administrative overhead  </a:t>
            </a:r>
            <a:b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br>
            <a:endPar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Internal clients engage the legal team repeatedly through various channels for briefing and status updates with repetitive, simple requests</a:t>
            </a:r>
          </a:p>
        </p:txBody>
      </p:sp>
      <p:sp>
        <p:nvSpPr>
          <p:cNvPr id="3" name="Google Shape;974;g31d595d17e7_0_3">
            <a:extLst>
              <a:ext uri="{FF2B5EF4-FFF2-40B4-BE49-F238E27FC236}">
                <a16:creationId xmlns:a16="http://schemas.microsoft.com/office/drawing/2014/main" id="{54E5B63D-C95E-C1A1-9F66-71D2E39C5AD8}"/>
              </a:ext>
            </a:extLst>
          </p:cNvPr>
          <p:cNvSpPr txBox="1"/>
          <p:nvPr/>
        </p:nvSpPr>
        <p:spPr>
          <a:xfrm>
            <a:off x="3458041" y="3062219"/>
            <a:ext cx="2343745" cy="2700719"/>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There is insufficient visibility into the status of ongoing matters, risks, and legal spend, making it difficult for management to make informed decisions or allocate resources effectively</a:t>
            </a:r>
            <a:b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br>
            <a:endPar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No visibility of resource allocation, workload, output, risk ratings, due dates, or status</a:t>
            </a:r>
          </a:p>
        </p:txBody>
      </p:sp>
      <p:sp>
        <p:nvSpPr>
          <p:cNvPr id="4" name="Google Shape;974;g31d595d17e7_0_3">
            <a:extLst>
              <a:ext uri="{FF2B5EF4-FFF2-40B4-BE49-F238E27FC236}">
                <a16:creationId xmlns:a16="http://schemas.microsoft.com/office/drawing/2014/main" id="{F11AAA0E-0753-9E07-A008-BD5FF8F51802}"/>
              </a:ext>
            </a:extLst>
          </p:cNvPr>
          <p:cNvSpPr txBox="1"/>
          <p:nvPr/>
        </p:nvSpPr>
        <p:spPr>
          <a:xfrm>
            <a:off x="6342108" y="3079161"/>
            <a:ext cx="2343745" cy="2037076"/>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The manual tracking of legal deadlines and compliance milestones increases the risk of missed deadlines or non-compliance </a:t>
            </a:r>
          </a:p>
          <a:p>
            <a:pPr marL="285750" indent="-285750">
              <a:lnSpc>
                <a:spcPct val="115000"/>
              </a:lnSpc>
              <a:buFont typeface="Arial" panose="020B0604020202020204" pitchFamily="34" charset="0"/>
              <a:buChar char="•"/>
            </a:pPr>
            <a:endPar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Previously requested advice is requested again from external counsel</a:t>
            </a:r>
          </a:p>
        </p:txBody>
      </p:sp>
      <p:sp>
        <p:nvSpPr>
          <p:cNvPr id="5" name="Google Shape;974;g31d595d17e7_0_3">
            <a:extLst>
              <a:ext uri="{FF2B5EF4-FFF2-40B4-BE49-F238E27FC236}">
                <a16:creationId xmlns:a16="http://schemas.microsoft.com/office/drawing/2014/main" id="{04051453-430C-01CF-19C1-269BCF278E9D}"/>
              </a:ext>
            </a:extLst>
          </p:cNvPr>
          <p:cNvSpPr txBox="1"/>
          <p:nvPr/>
        </p:nvSpPr>
        <p:spPr>
          <a:xfrm>
            <a:off x="9124227" y="3071195"/>
            <a:ext cx="2343745" cy="2479505"/>
          </a:xfrm>
          <a:prstGeom prst="rect">
            <a:avLst/>
          </a:prstGeom>
          <a:noFill/>
          <a:ln>
            <a:noFill/>
          </a:ln>
        </p:spPr>
        <p:txBody>
          <a:bodyPr spcFirstLastPara="1" wrap="square" lIns="45713" tIns="22850" rIns="45713" bIns="22850" anchor="t" anchorCtr="0">
            <a:spAutoFit/>
          </a:bodyPr>
          <a:lstStyle/>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Matters and documents are stored in disparate folders and inboxes making information difficult to locate, retrieve and access</a:t>
            </a:r>
          </a:p>
          <a:p>
            <a:pPr marL="285750" indent="-285750">
              <a:lnSpc>
                <a:spcPct val="115000"/>
              </a:lnSpc>
              <a:buFont typeface="Arial" panose="020B0604020202020204" pitchFamily="34" charset="0"/>
              <a:buChar char="•"/>
            </a:pPr>
            <a:endPar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285750" indent="-285750">
              <a:lnSpc>
                <a:spcPct val="115000"/>
              </a:lnSpc>
              <a:buFont typeface="Arial" panose="020B0604020202020204" pitchFamily="34" charset="0"/>
              <a:buChar char="•"/>
            </a:pPr>
            <a:r>
              <a:rPr lang="en-US" sz="125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The Legal team can’t access documents, correspondence, and matter history, reducing the time available for legal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33390572022_0_1878"/>
          <p:cNvSpPr txBox="1">
            <a:spLocks noGrp="1"/>
          </p:cNvSpPr>
          <p:nvPr>
            <p:ph type="body" idx="4294967295"/>
          </p:nvPr>
        </p:nvSpPr>
        <p:spPr>
          <a:xfrm>
            <a:off x="889563" y="470563"/>
            <a:ext cx="5769150" cy="51630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Solution requirement</a:t>
            </a:r>
            <a:endParaRPr sz="250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marL="0" indent="0">
              <a:lnSpc>
                <a:spcPct val="115000"/>
              </a:lnSpc>
              <a:spcBef>
                <a:spcPts val="0"/>
              </a:spcBef>
              <a:buClr>
                <a:schemeClr val="lt1"/>
              </a:buClr>
              <a:buSzPts val="1900"/>
              <a:buNone/>
            </a:pPr>
            <a:endParaRPr sz="245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13" name="Google Shape;1013;g33390572022_0_1878"/>
          <p:cNvPicPr preferRelativeResize="0"/>
          <p:nvPr/>
        </p:nvPicPr>
        <p:blipFill>
          <a:blip r:embed="rId3">
            <a:alphaModFix/>
          </a:blip>
          <a:stretch>
            <a:fillRect/>
          </a:stretch>
        </p:blipFill>
        <p:spPr>
          <a:xfrm>
            <a:off x="423863" y="2622563"/>
            <a:ext cx="3968001" cy="3732251"/>
          </a:xfrm>
          <a:prstGeom prst="rect">
            <a:avLst/>
          </a:prstGeom>
          <a:noFill/>
          <a:ln>
            <a:noFill/>
          </a:ln>
        </p:spPr>
      </p:pic>
      <p:sp>
        <p:nvSpPr>
          <p:cNvPr id="1014" name="Google Shape;1014;g33390572022_0_1878"/>
          <p:cNvSpPr txBox="1">
            <a:spLocks noGrp="1"/>
          </p:cNvSpPr>
          <p:nvPr>
            <p:ph type="body" idx="4294967295"/>
          </p:nvPr>
        </p:nvSpPr>
        <p:spPr>
          <a:xfrm>
            <a:off x="889563" y="1300338"/>
            <a:ext cx="3758700" cy="105600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0"/>
              </a:spcBef>
              <a:buClr>
                <a:srgbClr val="000000"/>
              </a:buClr>
              <a:buSzPts val="2900"/>
              <a:buNone/>
            </a:pPr>
            <a:r>
              <a:rPr lang="en-US" sz="15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To address the current challenges and realize the identified opportunities, the proposed Legal Matter Management System needs the functionality shown below.</a:t>
            </a:r>
            <a:endParaRPr sz="15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15" name="Google Shape;1015;g33390572022_0_1878"/>
          <p:cNvSpPr txBox="1">
            <a:spLocks noGrp="1"/>
          </p:cNvSpPr>
          <p:nvPr>
            <p:ph type="body" idx="4294967295"/>
          </p:nvPr>
        </p:nvSpPr>
        <p:spPr>
          <a:xfrm>
            <a:off x="5276588" y="1105375"/>
            <a:ext cx="6466800" cy="207435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150"/>
              </a:spcBef>
              <a:buNone/>
            </a:pPr>
            <a:r>
              <a:rPr lang="en-US" sz="2200" dirty="0">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t>Key components of the solution</a:t>
            </a:r>
            <a:endParaRPr sz="2150" dirty="0">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marL="0" indent="0">
              <a:lnSpc>
                <a:spcPct val="100000"/>
              </a:lnSpc>
              <a:spcBef>
                <a:spcPts val="150"/>
              </a:spcBef>
              <a:buNone/>
            </a:pPr>
            <a:endParaRPr lang="en-AU" sz="1371" dirty="0">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Cloud-based with a secure, encrypted environment for legal data</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A simple, intuitive interface </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Configurable to enable business workflows and reporting </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Integrations with Microsoft Suite and DocuSign</a:t>
            </a: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Reputable vendor with proven expertise in the legal tech space</a:t>
            </a:r>
          </a:p>
        </p:txBody>
      </p:sp>
      <p:sp>
        <p:nvSpPr>
          <p:cNvPr id="1016" name="Google Shape;1016;g33390572022_0_1878"/>
          <p:cNvSpPr txBox="1">
            <a:spLocks noGrp="1"/>
          </p:cNvSpPr>
          <p:nvPr>
            <p:ph type="body" idx="4294967295"/>
          </p:nvPr>
        </p:nvSpPr>
        <p:spPr>
          <a:xfrm>
            <a:off x="5289038" y="3478850"/>
            <a:ext cx="6441900" cy="3032400"/>
          </a:xfrm>
          <a:prstGeom prst="rect">
            <a:avLst/>
          </a:prstGeom>
          <a:noFill/>
          <a:ln>
            <a:noFill/>
          </a:ln>
        </p:spPr>
        <p:txBody>
          <a:bodyPr spcFirstLastPara="1" vert="horz" wrap="square" lIns="0" tIns="27713" rIns="0" bIns="27713" rtlCol="0" anchor="t" anchorCtr="0">
            <a:noAutofit/>
          </a:bodyPr>
          <a:lstStyle/>
          <a:p>
            <a:pPr marL="0" indent="0">
              <a:lnSpc>
                <a:spcPct val="100000"/>
              </a:lnSpc>
              <a:spcBef>
                <a:spcPts val="150"/>
              </a:spcBef>
              <a:buNone/>
            </a:pPr>
            <a:r>
              <a:rPr lang="en-US" sz="2200" dirty="0">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Required system features</a:t>
            </a:r>
          </a:p>
          <a:p>
            <a:pPr>
              <a:lnSpc>
                <a:spcPct val="100000"/>
              </a:lnSpc>
              <a:spcBef>
                <a:spcPts val="150"/>
              </a:spcBef>
            </a:pPr>
            <a:endParaRPr lang="en-US" sz="1550" dirty="0">
              <a:latin typeface="Calibri" panose="020F0502020204030204" pitchFamily="34" charset="0"/>
              <a:ea typeface="Calibri" panose="020F0502020204030204" pitchFamily="34" charset="0"/>
              <a:cs typeface="Calibri" panose="020F0502020204030204" pitchFamily="34" charset="0"/>
              <a:sym typeface="Calibri"/>
            </a:endParaRPr>
          </a:p>
          <a:p>
            <a:pPr>
              <a:lnSpc>
                <a:spcPct val="100000"/>
              </a:lnSpc>
              <a:spcBef>
                <a:spcPts val="15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Intake</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Matter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Document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Contract management</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Contract automation</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Reporting and analytics</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Microsoft and DocuSign integrations</a:t>
            </a:r>
          </a:p>
          <a:p>
            <a:pPr>
              <a:lnSpc>
                <a:spcPct val="100000"/>
              </a:lnSpc>
              <a:spcBef>
                <a:spcPts val="150"/>
              </a:spcBef>
            </a:pPr>
            <a:r>
              <a:rPr lang="en-AU" sz="1550" dirty="0">
                <a:latin typeface="Calibri" panose="020F0502020204030204" pitchFamily="34" charset="0"/>
                <a:ea typeface="Calibri" panose="020F0502020204030204" pitchFamily="34" charset="0"/>
                <a:cs typeface="Calibri" panose="020F0502020204030204" pitchFamily="34" charset="0"/>
                <a:sym typeface="Calibri"/>
              </a:rPr>
              <a:t>Compliance and risk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3306c172f7e_0_3663"/>
          <p:cNvSpPr txBox="1">
            <a:spLocks noGrp="1"/>
          </p:cNvSpPr>
          <p:nvPr>
            <p:ph type="body" idx="1"/>
          </p:nvPr>
        </p:nvSpPr>
        <p:spPr>
          <a:xfrm>
            <a:off x="889563" y="470563"/>
            <a:ext cx="5769150" cy="90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b="1">
                <a:solidFill>
                  <a:schemeClr val="lt1"/>
                </a:solidFill>
                <a:latin typeface="Calibri"/>
                <a:ea typeface="Calibri"/>
                <a:cs typeface="Calibri"/>
                <a:sym typeface="Calibri"/>
              </a:rPr>
              <a:t>Solution proposal: </a:t>
            </a:r>
            <a:endParaRPr sz="2500" b="1">
              <a:solidFill>
                <a:schemeClr val="lt1"/>
              </a:solidFill>
              <a:latin typeface="Calibri"/>
              <a:ea typeface="Calibri"/>
              <a:cs typeface="Calibri"/>
              <a:sym typeface="Calibri"/>
            </a:endParaRPr>
          </a:p>
          <a:p>
            <a:pPr marL="0" indent="0">
              <a:lnSpc>
                <a:spcPct val="115000"/>
              </a:lnSpc>
              <a:spcBef>
                <a:spcPts val="0"/>
              </a:spcBef>
              <a:buClr>
                <a:schemeClr val="lt1"/>
              </a:buClr>
              <a:buSzPts val="1900"/>
            </a:pPr>
            <a:r>
              <a:rPr lang="en-US" sz="2500" b="1">
                <a:solidFill>
                  <a:schemeClr val="lt1"/>
                </a:solidFill>
                <a:latin typeface="Calibri"/>
                <a:ea typeface="Calibri"/>
                <a:cs typeface="Calibri"/>
                <a:sym typeface="Calibri"/>
              </a:rPr>
              <a:t>Dazychain matter management</a:t>
            </a:r>
            <a:endParaRPr sz="2500">
              <a:latin typeface="Calibri"/>
              <a:ea typeface="Calibri"/>
              <a:cs typeface="Calibri"/>
              <a:sym typeface="Calibri"/>
            </a:endParaRPr>
          </a:p>
        </p:txBody>
      </p:sp>
      <p:sp>
        <p:nvSpPr>
          <p:cNvPr id="1022" name="Google Shape;1022;g3306c172f7e_0_3663"/>
          <p:cNvSpPr/>
          <p:nvPr/>
        </p:nvSpPr>
        <p:spPr>
          <a:xfrm>
            <a:off x="6539097" y="2761842"/>
            <a:ext cx="712650" cy="680100"/>
          </a:xfrm>
          <a:prstGeom prst="ellipse">
            <a:avLst/>
          </a:prstGeom>
          <a:solidFill>
            <a:schemeClr val="dk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2</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3" name="Google Shape;1023;g3306c172f7e_0_3663"/>
          <p:cNvSpPr txBox="1"/>
          <p:nvPr/>
        </p:nvSpPr>
        <p:spPr>
          <a:xfrm>
            <a:off x="7457450" y="3004587"/>
            <a:ext cx="42549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Real-time, customizable dashboards and reports to track legal spend, matter progress, and team productivity, providing actionable insights.</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4" name="Google Shape;1024;g3306c172f7e_0_3663"/>
          <p:cNvSpPr txBox="1"/>
          <p:nvPr/>
        </p:nvSpPr>
        <p:spPr>
          <a:xfrm>
            <a:off x="7457451" y="2678612"/>
            <a:ext cx="3760050" cy="446236"/>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sz="200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Dashboards and reports</a:t>
            </a:r>
            <a:endParaRPr>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5" name="Google Shape;1025;g3306c172f7e_0_3663"/>
          <p:cNvSpPr/>
          <p:nvPr/>
        </p:nvSpPr>
        <p:spPr>
          <a:xfrm>
            <a:off x="6539097" y="1376951"/>
            <a:ext cx="712650" cy="681750"/>
          </a:xfrm>
          <a:prstGeom prst="ellipse">
            <a:avLst/>
          </a:prstGeom>
          <a:solidFill>
            <a:schemeClr val="dk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1</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6" name="Google Shape;1026;g3306c172f7e_0_3663"/>
          <p:cNvSpPr/>
          <p:nvPr/>
        </p:nvSpPr>
        <p:spPr>
          <a:xfrm>
            <a:off x="6539097" y="5415157"/>
            <a:ext cx="712650" cy="681750"/>
          </a:xfrm>
          <a:prstGeom prst="ellipse">
            <a:avLst/>
          </a:prstGeom>
          <a:solidFill>
            <a:schemeClr val="dk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4</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27" name="Google Shape;1027;g3306c172f7e_0_3663"/>
          <p:cNvSpPr txBox="1"/>
          <p:nvPr/>
        </p:nvSpPr>
        <p:spPr>
          <a:xfrm>
            <a:off x="7457450" y="5658625"/>
            <a:ext cx="40785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Secure, centralized storage for contracts, advice, and correspondence with version control, enabling document sharing and reuse.</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8" name="Google Shape;1028;g3306c172f7e_0_3663"/>
          <p:cNvSpPr txBox="1"/>
          <p:nvPr/>
        </p:nvSpPr>
        <p:spPr>
          <a:xfrm>
            <a:off x="7457451" y="5332648"/>
            <a:ext cx="3760050" cy="446236"/>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sz="200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Document management</a:t>
            </a:r>
            <a:endParaRPr>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29" name="Google Shape;1029;g3306c172f7e_0_3663"/>
          <p:cNvSpPr/>
          <p:nvPr/>
        </p:nvSpPr>
        <p:spPr>
          <a:xfrm>
            <a:off x="6539097" y="4107911"/>
            <a:ext cx="712650" cy="680100"/>
          </a:xfrm>
          <a:prstGeom prst="ellipse">
            <a:avLst/>
          </a:prstGeom>
          <a:solidFill>
            <a:schemeClr val="dk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5000"/>
            </a:pPr>
            <a:r>
              <a:rPr lang="en-US" sz="2400" b="1">
                <a:solidFill>
                  <a:schemeClr val="lt1"/>
                </a:solidFill>
                <a:latin typeface="Calibri" panose="020F0502020204030204" pitchFamily="34" charset="0"/>
                <a:ea typeface="Calibri" panose="020F0502020204030204" pitchFamily="34" charset="0"/>
                <a:cs typeface="Calibri" panose="020F0502020204030204" pitchFamily="34" charset="0"/>
              </a:rPr>
              <a:t>3</a:t>
            </a:r>
            <a:endParaRPr sz="13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30" name="Google Shape;1030;g3306c172f7e_0_3663"/>
          <p:cNvSpPr txBox="1"/>
          <p:nvPr/>
        </p:nvSpPr>
        <p:spPr>
          <a:xfrm>
            <a:off x="7457450" y="4350663"/>
            <a:ext cx="425490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Automated reminders for key milestones, tasks, end dates and legal deadlines to ensure timely action on all matters and contracts</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31" name="Google Shape;1031;g3306c172f7e_0_3663"/>
          <p:cNvSpPr txBox="1"/>
          <p:nvPr/>
        </p:nvSpPr>
        <p:spPr>
          <a:xfrm>
            <a:off x="7457451" y="3986580"/>
            <a:ext cx="3760050" cy="446236"/>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sz="200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Contract management</a:t>
            </a:r>
            <a:endParaRPr>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32" name="Google Shape;1032;g3306c172f7e_0_3663"/>
          <p:cNvPicPr preferRelativeResize="0"/>
          <p:nvPr/>
        </p:nvPicPr>
        <p:blipFill rotWithShape="1">
          <a:blip r:embed="rId3">
            <a:alphaModFix/>
          </a:blip>
          <a:srcRect/>
          <a:stretch/>
        </p:blipFill>
        <p:spPr>
          <a:xfrm>
            <a:off x="1076000" y="1323348"/>
            <a:ext cx="5007475" cy="4762674"/>
          </a:xfrm>
          <a:prstGeom prst="rect">
            <a:avLst/>
          </a:prstGeom>
          <a:noFill/>
          <a:ln>
            <a:noFill/>
          </a:ln>
        </p:spPr>
      </p:pic>
      <p:sp>
        <p:nvSpPr>
          <p:cNvPr id="1033" name="Google Shape;1033;g3306c172f7e_0_3663"/>
          <p:cNvSpPr txBox="1"/>
          <p:nvPr/>
        </p:nvSpPr>
        <p:spPr>
          <a:xfrm>
            <a:off x="7457450" y="1588625"/>
            <a:ext cx="4170750" cy="888664"/>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2200"/>
            </a:pPr>
            <a:r>
              <a:rPr lang="en-US" sz="1500">
                <a:solidFill>
                  <a:srgbClr val="1D1D1D"/>
                </a:solidFill>
                <a:latin typeface="Calibri" panose="020F0502020204030204" pitchFamily="34" charset="0"/>
                <a:ea typeface="Calibri" panose="020F0502020204030204" pitchFamily="34" charset="0"/>
                <a:cs typeface="Calibri" panose="020F0502020204030204" pitchFamily="34" charset="0"/>
                <a:sym typeface="Calibri"/>
              </a:rPr>
              <a:t>Configurable workflows for intake, matter creation, contract creation, task assignment, document approval, and reporting.</a:t>
            </a:r>
            <a:endParaRPr>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34" name="Google Shape;1034;g3306c172f7e_0_3663"/>
          <p:cNvSpPr txBox="1"/>
          <p:nvPr/>
        </p:nvSpPr>
        <p:spPr>
          <a:xfrm>
            <a:off x="7457451" y="1262651"/>
            <a:ext cx="3616050" cy="446236"/>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200"/>
            </a:pPr>
            <a:r>
              <a:rPr lang="en-US" sz="200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Automation</a:t>
            </a:r>
            <a:endPara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g3306c172f7e_0_0"/>
          <p:cNvSpPr/>
          <p:nvPr/>
        </p:nvSpPr>
        <p:spPr>
          <a:xfrm>
            <a:off x="685800" y="1345688"/>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6D8D6"/>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0" name="Google Shape;1040;g3306c172f7e_0_0"/>
          <p:cNvSpPr/>
          <p:nvPr/>
        </p:nvSpPr>
        <p:spPr>
          <a:xfrm>
            <a:off x="6240875" y="1353075"/>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4F2F0"/>
          </a:solidFill>
          <a:ln>
            <a:noFill/>
          </a:ln>
        </p:spPr>
        <p:txBody>
          <a:bodyPr spcFirstLastPara="1" wrap="square" lIns="0" tIns="0" rIns="0" bIns="0" anchor="t" anchorCtr="0">
            <a:noAutofit/>
          </a:bodyPr>
          <a:lstStyle/>
          <a:p>
            <a:pPr>
              <a:buClr>
                <a:srgbClr val="000000"/>
              </a:buClr>
              <a:buSzPts val="3242"/>
            </a:pPr>
            <a:endParaRPr sz="16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1" name="Google Shape;1041;g3306c172f7e_0_0"/>
          <p:cNvSpPr/>
          <p:nvPr/>
        </p:nvSpPr>
        <p:spPr>
          <a:xfrm>
            <a:off x="3463338" y="1360463"/>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82AEB0"/>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2" name="Google Shape;1042;g3306c172f7e_0_0"/>
          <p:cNvSpPr/>
          <p:nvPr/>
        </p:nvSpPr>
        <p:spPr>
          <a:xfrm>
            <a:off x="9018413" y="1367850"/>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6D8D6"/>
          </a:solidFill>
          <a:ln>
            <a:noFill/>
          </a:ln>
        </p:spPr>
        <p:txBody>
          <a:bodyPr spcFirstLastPara="1" wrap="square" lIns="0" tIns="0" rIns="0" bIns="0" anchor="t" anchorCtr="0">
            <a:noAutofit/>
          </a:bodyPr>
          <a:lstStyle/>
          <a:p>
            <a:pPr>
              <a:buClr>
                <a:srgbClr val="000000"/>
              </a:buClr>
              <a:buSzPts val="2200"/>
            </a:pPr>
            <a:endParaRPr sz="11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3" name="Google Shape;1043;g3306c172f7e_0_0"/>
          <p:cNvSpPr/>
          <p:nvPr/>
        </p:nvSpPr>
        <p:spPr>
          <a:xfrm>
            <a:off x="685794"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82AEB0"/>
          </a:solidFill>
          <a:ln>
            <a:noFill/>
          </a:ln>
        </p:spPr>
        <p:txBody>
          <a:bodyPr spcFirstLastPara="1" wrap="square" lIns="0" tIns="0" rIns="0" bIns="0" anchor="t" anchorCtr="0">
            <a:noAutofit/>
          </a:bodyPr>
          <a:lstStyle/>
          <a:p>
            <a:pPr>
              <a:buClr>
                <a:srgbClr val="000000"/>
              </a:buClr>
              <a:buSzPts val="2200"/>
            </a:pPr>
            <a:endParaRPr sz="11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4" name="Google Shape;1044;g3306c172f7e_0_0"/>
          <p:cNvSpPr/>
          <p:nvPr/>
        </p:nvSpPr>
        <p:spPr>
          <a:xfrm>
            <a:off x="6240869"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B6D8D6"/>
          </a:solidFill>
          <a:ln>
            <a:noFill/>
          </a:ln>
        </p:spPr>
        <p:txBody>
          <a:bodyPr spcFirstLastPara="1" wrap="square" lIns="0" tIns="0" rIns="0" bIns="0" anchor="t" anchorCtr="0">
            <a:noAutofit/>
          </a:bodyPr>
          <a:lstStyle/>
          <a:p>
            <a:pPr>
              <a:buClr>
                <a:srgbClr val="000000"/>
              </a:buClr>
              <a:buSzPts val="2200"/>
            </a:pPr>
            <a:endParaRPr sz="11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5" name="Google Shape;1045;g3306c172f7e_0_0"/>
          <p:cNvSpPr/>
          <p:nvPr/>
        </p:nvSpPr>
        <p:spPr>
          <a:xfrm>
            <a:off x="3463319" y="3938644"/>
            <a:ext cx="2491883" cy="2258968"/>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rgbClr val="D4F2F0"/>
          </a:solidFill>
          <a:ln>
            <a:noFill/>
          </a:ln>
        </p:spPr>
        <p:txBody>
          <a:bodyPr spcFirstLastPara="1" wrap="square" lIns="0" tIns="0" rIns="0" bIns="0" anchor="t" anchorCtr="0">
            <a:noAutofit/>
          </a:bodyPr>
          <a:lstStyle/>
          <a:p>
            <a:pPr>
              <a:buClr>
                <a:srgbClr val="000000"/>
              </a:buClr>
              <a:buSzPts val="3242"/>
            </a:pPr>
            <a:endParaRPr sz="1620"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6" name="Google Shape;1046;g3306c172f7e_0_0"/>
          <p:cNvSpPr/>
          <p:nvPr/>
        </p:nvSpPr>
        <p:spPr>
          <a:xfrm>
            <a:off x="9745188" y="4453913"/>
            <a:ext cx="1194750" cy="1194750"/>
          </a:xfrm>
          <a:prstGeom prst="mathPlus">
            <a:avLst>
              <a:gd name="adj1" fmla="val 14901"/>
            </a:avLst>
          </a:prstGeom>
          <a:solidFill>
            <a:srgbClr val="3EB1A1"/>
          </a:solidFill>
          <a:ln w="9525" cap="flat" cmpd="sng">
            <a:solidFill>
              <a:srgbClr val="3EB1A1"/>
            </a:solidFill>
            <a:prstDash val="solid"/>
            <a:round/>
            <a:headEnd type="none" w="sm" len="sm"/>
            <a:tailEnd type="none" w="sm" len="sm"/>
          </a:ln>
        </p:spPr>
        <p:txBody>
          <a:bodyPr spcFirstLastPara="1" wrap="square" lIns="45713" tIns="45713" rIns="45713" bIns="45713" anchor="ctr" anchorCtr="0">
            <a:noAutofit/>
          </a:bodyPr>
          <a:lstStyle/>
          <a:p>
            <a:pPr algn="ctr">
              <a:buClr>
                <a:srgbClr val="000000"/>
              </a:buClr>
              <a:buSzPts val="1400"/>
            </a:pPr>
            <a:endParaRPr sz="7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7" name="Google Shape;1047;g3306c172f7e_0_0"/>
          <p:cNvSpPr/>
          <p:nvPr/>
        </p:nvSpPr>
        <p:spPr>
          <a:xfrm>
            <a:off x="9405138" y="4113863"/>
            <a:ext cx="1874850" cy="1874850"/>
          </a:xfrm>
          <a:prstGeom prst="donut">
            <a:avLst>
              <a:gd name="adj" fmla="val 12499"/>
            </a:avLst>
          </a:prstGeom>
          <a:solidFill>
            <a:srgbClr val="3EB1A1"/>
          </a:solidFill>
          <a:ln w="9525" cap="flat" cmpd="sng">
            <a:solidFill>
              <a:srgbClr val="3EB1A1"/>
            </a:solidFill>
            <a:prstDash val="solid"/>
            <a:round/>
            <a:headEnd type="none" w="sm" len="sm"/>
            <a:tailEnd type="none" w="sm" len="sm"/>
          </a:ln>
        </p:spPr>
        <p:txBody>
          <a:bodyPr spcFirstLastPara="1" wrap="square" lIns="45713" tIns="45713" rIns="45713" bIns="45713" anchor="ctr" anchorCtr="0">
            <a:noAutofit/>
          </a:bodyPr>
          <a:lstStyle/>
          <a:p>
            <a:pPr algn="ctr">
              <a:buClr>
                <a:srgbClr val="000000"/>
              </a:buClr>
              <a:buSzPts val="1400"/>
            </a:pPr>
            <a:endParaRPr sz="7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8" name="Google Shape;1048;g3306c172f7e_0_0"/>
          <p:cNvSpPr txBox="1"/>
          <p:nvPr/>
        </p:nvSpPr>
        <p:spPr>
          <a:xfrm>
            <a:off x="3618107" y="1462594"/>
            <a:ext cx="2182350" cy="2097996"/>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Cost reduction </a:t>
            </a:r>
            <a:endParaRPr sz="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900"/>
              </a:spcBef>
              <a:spcAft>
                <a:spcPts val="900"/>
              </a:spcAft>
              <a:buClr>
                <a:srgbClr val="000000"/>
              </a:buClr>
              <a:buSzPts val="2942"/>
            </a:pPr>
            <a:r>
              <a:rPr lang="en-US" sz="1250">
                <a:latin typeface="Calibri" panose="020F0502020204030204" pitchFamily="34" charset="0"/>
                <a:ea typeface="Calibri" panose="020F0502020204030204" pitchFamily="34" charset="0"/>
                <a:cs typeface="Calibri" panose="020F0502020204030204" pitchFamily="34" charset="0"/>
                <a:sym typeface="Calibri"/>
              </a:rPr>
              <a:t>Significant savings through improved resource allocation, the reuse of advice and knowledge, reducing reliance on external counsel for routine matters, and minimizing the risk of missed contract deadlines.</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49" name="Google Shape;1049;g3306c172f7e_0_0"/>
          <p:cNvSpPr txBox="1"/>
          <p:nvPr/>
        </p:nvSpPr>
        <p:spPr>
          <a:xfrm>
            <a:off x="780638" y="4113863"/>
            <a:ext cx="2182350" cy="1740847"/>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Improved risk management</a:t>
            </a:r>
            <a:endParaRPr sz="105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Automated compliance and deadline tracking mitigates risks related to legal and regulatory non-compliance, potentially avoiding costly fines.</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0" name="Google Shape;1050;g3306c172f7e_0_0"/>
          <p:cNvSpPr txBox="1"/>
          <p:nvPr/>
        </p:nvSpPr>
        <p:spPr>
          <a:xfrm>
            <a:off x="3538975" y="4054763"/>
            <a:ext cx="2340600" cy="1740847"/>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Enhanced collaboration and communication</a:t>
            </a:r>
            <a:endParaRPr sz="11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Centralized contract and document management improves coordination between the in-house team, external counsel, and other departments.</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1" name="Google Shape;1051;g3306c172f7e_0_0"/>
          <p:cNvSpPr txBox="1"/>
          <p:nvPr/>
        </p:nvSpPr>
        <p:spPr>
          <a:xfrm>
            <a:off x="6313463" y="1484125"/>
            <a:ext cx="2340600" cy="1990916"/>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Better decision-making</a:t>
            </a:r>
            <a:endParaRPr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Real-time reporting and analytics provide insights into the performance of the legal department, helping to make data-driven decisions regarding resource allocation, legal strategy, and budgeting.</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2" name="Google Shape;1052;g3306c172f7e_0_0"/>
          <p:cNvSpPr txBox="1"/>
          <p:nvPr/>
        </p:nvSpPr>
        <p:spPr>
          <a:xfrm>
            <a:off x="6335713" y="4054763"/>
            <a:ext cx="2288100" cy="1962061"/>
          </a:xfrm>
          <a:prstGeom prst="rect">
            <a:avLst/>
          </a:prstGeom>
          <a:noFill/>
          <a:ln>
            <a:noFill/>
          </a:ln>
        </p:spPr>
        <p:txBody>
          <a:bodyPr spcFirstLastPara="1" wrap="square" lIns="45713" tIns="45713" rIns="45713" bIns="45713" anchor="t" anchorCtr="0">
            <a:spAutoFit/>
          </a:bodyPr>
          <a:lstStyle/>
          <a:p>
            <a:pPr>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Improved client and stakeholder satisfaction</a:t>
            </a:r>
            <a:endParaRPr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 centralized system improves collaboration between the in-house legal team, external counsel, and departments, improving communication, efficiency and satisfaction.</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3" name="Google Shape;1053;g3306c172f7e_0_0"/>
          <p:cNvSpPr txBox="1"/>
          <p:nvPr/>
        </p:nvSpPr>
        <p:spPr>
          <a:xfrm>
            <a:off x="844063" y="1484119"/>
            <a:ext cx="2182350" cy="2276250"/>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Increased efficiency</a:t>
            </a:r>
            <a:endParaRPr sz="105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buClr>
                <a:srgbClr val="000000"/>
              </a:buClr>
              <a:buSzPts val="2942"/>
            </a:pPr>
            <a:r>
              <a:rPr lang="en-US" sz="1250">
                <a:latin typeface="Calibri" panose="020F0502020204030204" pitchFamily="34" charset="0"/>
                <a:ea typeface="Calibri" panose="020F0502020204030204" pitchFamily="34" charset="0"/>
                <a:cs typeface="Calibri" panose="020F0502020204030204" pitchFamily="34" charset="0"/>
                <a:sym typeface="Calibri"/>
              </a:rPr>
              <a:t>Reducing the time spent on administrative tasks by automating workflows and centralizing matter information, enables the legal team to focus on strategic and high-value work.</a:t>
            </a:r>
            <a:endParaRPr sz="1250">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endParaRPr sz="125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54" name="Google Shape;1054;g3306c172f7e_0_0"/>
          <p:cNvSpPr txBox="1">
            <a:spLocks noGrp="1"/>
          </p:cNvSpPr>
          <p:nvPr>
            <p:ph type="body" idx="1"/>
          </p:nvPr>
        </p:nvSpPr>
        <p:spPr>
          <a:xfrm>
            <a:off x="889563" y="470563"/>
            <a:ext cx="5769150" cy="388800"/>
          </a:xfrm>
          <a:prstGeom prst="rect">
            <a:avLst/>
          </a:prstGeom>
          <a:noFill/>
          <a:ln>
            <a:noFill/>
          </a:ln>
        </p:spPr>
        <p:txBody>
          <a:bodyPr spcFirstLastPara="1" vert="horz" wrap="square" lIns="55438" tIns="27713" rIns="55438" bIns="27713" rtlCol="0" anchor="t" anchorCtr="0">
            <a:noAutofit/>
          </a:bodyPr>
          <a:lstStyle/>
          <a:p>
            <a:pPr marL="0" indent="0" algn="l">
              <a:lnSpc>
                <a:spcPct val="115000"/>
              </a:lnSpc>
              <a:spcBef>
                <a:spcPts val="0"/>
              </a:spcBef>
              <a:buClr>
                <a:schemeClr val="lt1"/>
              </a:buClr>
              <a:buSzPts val="1900"/>
            </a:pPr>
            <a:r>
              <a:rPr lang="en-US" sz="2500">
                <a:solidFill>
                  <a:schemeClr val="lt1"/>
                </a:solidFill>
                <a:latin typeface="Calibri"/>
                <a:ea typeface="Calibri"/>
                <a:cs typeface="Calibri"/>
                <a:sym typeface="Calibri"/>
              </a:rPr>
              <a:t>Benefits</a:t>
            </a:r>
            <a:endParaRPr sz="2500">
              <a:latin typeface="Calibri"/>
              <a:ea typeface="Calibri"/>
              <a:cs typeface="Calibri"/>
              <a:sym typeface="Calibri"/>
            </a:endParaRPr>
          </a:p>
        </p:txBody>
      </p:sp>
      <p:sp>
        <p:nvSpPr>
          <p:cNvPr id="1055" name="Google Shape;1055;g3306c172f7e_0_0"/>
          <p:cNvSpPr txBox="1"/>
          <p:nvPr/>
        </p:nvSpPr>
        <p:spPr>
          <a:xfrm>
            <a:off x="9094063" y="1484125"/>
            <a:ext cx="2340600" cy="1548487"/>
          </a:xfrm>
          <a:prstGeom prst="rect">
            <a:avLst/>
          </a:prstGeom>
          <a:noFill/>
          <a:ln>
            <a:noFill/>
          </a:ln>
        </p:spPr>
        <p:txBody>
          <a:bodyPr spcFirstLastPara="1" wrap="square" lIns="45713" tIns="45713" rIns="45713" bIns="45713" anchor="t" anchorCtr="0">
            <a:spAutoFit/>
          </a:bodyPr>
          <a:lstStyle/>
          <a:p>
            <a:pPr>
              <a:lnSpc>
                <a:spcPct val="115000"/>
              </a:lnSpc>
              <a:buClr>
                <a:srgbClr val="000000"/>
              </a:buClr>
              <a:buSzPts val="2942"/>
            </a:pPr>
            <a:r>
              <a:rPr lang="en-US"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rPr>
              <a:t>Scalability</a:t>
            </a:r>
            <a:endParaRPr sz="1471" b="1">
              <a:solidFill>
                <a:srgbClr val="0D4B6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5000"/>
              </a:lnSpc>
              <a:spcBef>
                <a:spcPts val="500"/>
              </a:spcBef>
              <a:spcAft>
                <a:spcPts val="150"/>
              </a:spcAft>
              <a:buClr>
                <a:srgbClr val="000000"/>
              </a:buClr>
              <a:buSzPts val="2300"/>
            </a:pPr>
            <a:r>
              <a:rPr lang="en-US" sz="1250">
                <a:latin typeface="Calibri" panose="020F0502020204030204" pitchFamily="34" charset="0"/>
                <a:ea typeface="Calibri" panose="020F0502020204030204" pitchFamily="34" charset="0"/>
                <a:cs typeface="Calibri" panose="020F0502020204030204" pitchFamily="34" charset="0"/>
                <a:sym typeface="Calibri"/>
              </a:rPr>
              <a:t>The system easily scales with the company’s growth, ensuring continued efficiency and effectiveness as the volume of legal matters increases.</a:t>
            </a:r>
            <a:endParaRPr sz="12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3306d99f6f6_0_176"/>
          <p:cNvSpPr txBox="1"/>
          <p:nvPr/>
        </p:nvSpPr>
        <p:spPr>
          <a:xfrm>
            <a:off x="978100" y="1039075"/>
            <a:ext cx="3746700" cy="5129609"/>
          </a:xfrm>
          <a:prstGeom prst="rect">
            <a:avLst/>
          </a:prstGeom>
          <a:noFill/>
          <a:ln>
            <a:noFill/>
          </a:ln>
        </p:spPr>
        <p:txBody>
          <a:bodyPr spcFirstLastPara="1" wrap="square" lIns="25400" tIns="25400" rIns="25400" bIns="25400" anchor="t" anchorCtr="0">
            <a:spAutoFit/>
          </a:bodyPr>
          <a:lstStyle/>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Annual software license fee</a:t>
            </a:r>
            <a:br>
              <a:rPr lang="en-US"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[$X,XXX,XXX]</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SSO</a:t>
            </a:r>
            <a:br>
              <a:rPr lang="en-US"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[$XXX,XXX]</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Intake and self-service</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Scoped separately</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Training and change management</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Included</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rgbClr val="3E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rPr>
              <a:t>Ongoing maintenance and support</a:t>
            </a:r>
            <a:endParaRPr sz="1900" b="1">
              <a:solidFill>
                <a:srgbClr val="3DB1A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Included</a:t>
            </a: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endParaRPr sz="1900" b="1">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110000"/>
              </a:lnSpc>
              <a:buClr>
                <a:srgbClr val="000000"/>
              </a:buClr>
              <a:buSzPts val="3400"/>
            </a:pPr>
            <a:r>
              <a:rPr lang="en-US" sz="15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*speak with your Dazychain contact for pricing</a:t>
            </a:r>
            <a:endParaRPr sz="15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61" name="Google Shape;1061;g3306d99f6f6_0_176"/>
          <p:cNvSpPr txBox="1"/>
          <p:nvPr/>
        </p:nvSpPr>
        <p:spPr>
          <a:xfrm>
            <a:off x="5495950" y="1039075"/>
            <a:ext cx="6196500" cy="5340679"/>
          </a:xfrm>
          <a:prstGeom prst="rect">
            <a:avLst/>
          </a:prstGeom>
          <a:noFill/>
          <a:ln>
            <a:noFill/>
          </a:ln>
        </p:spPr>
        <p:txBody>
          <a:bodyPr spcFirstLastPara="1" wrap="square" lIns="45713" tIns="45713" rIns="45713" bIns="45713" anchor="t" anchorCtr="0">
            <a:spAutoFit/>
          </a:bodyPr>
          <a:lstStyle/>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Expected ROI - automated intake and self-service</a:t>
            </a:r>
            <a:endParaRPr sz="1900">
              <a:solidFill>
                <a:srgbClr val="B6D8D6"/>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120 mins per week x hourly rate x per person</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1D1D1D"/>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Time savings </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A reduction in administrative and document management time will enable the legal team to focus on high-value tasks, increasing productivity.</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b="1">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Cost savings</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Savings from improved resource management, including reduced reliance on external counsel and automated service delivery.</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Risk reduction</a:t>
            </a:r>
            <a:br>
              <a:rPr lang="en-US" sz="1650">
                <a:solidFill>
                  <a:srgbClr val="3EB1A1"/>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Reduction in legal risk due to proactive management of contract deadlines, reputational risk, and regulatory compliance.</a:t>
            </a:r>
            <a:endParaRPr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2900"/>
            </a:pPr>
            <a:endParaRPr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a:lnSpc>
                <a:spcPct val="95000"/>
              </a:lnSpc>
              <a:buClr>
                <a:srgbClr val="000000"/>
              </a:buClr>
              <a:buSzPts val="3400"/>
            </a:pPr>
            <a:r>
              <a:rPr lang="en-US" sz="1900" b="1">
                <a:solidFill>
                  <a:srgbClr val="B6D8D6"/>
                </a:solidFill>
                <a:latin typeface="Calibri" panose="020F0502020204030204" pitchFamily="34" charset="0"/>
                <a:ea typeface="Calibri" panose="020F0502020204030204" pitchFamily="34" charset="0"/>
                <a:cs typeface="Calibri" panose="020F0502020204030204" pitchFamily="34" charset="0"/>
                <a:sym typeface="Calibri"/>
              </a:rPr>
              <a:t>Increased legal department productivity</a:t>
            </a:r>
            <a:br>
              <a:rPr lang="en-US" sz="165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br>
            <a:r>
              <a:rPr lang="en-US" sz="16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Streamlined processes lead to higher throughput and efficiency, enabling the legal team to handle more matters with the same or fewer resources. This creates internal client satisfaction and reduction in Legal team ‘bottlenecks’</a:t>
            </a:r>
            <a:endParaRPr sz="7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62" name="Google Shape;1062;g3306d99f6f6_0_176"/>
          <p:cNvSpPr txBox="1">
            <a:spLocks noGrp="1"/>
          </p:cNvSpPr>
          <p:nvPr>
            <p:ph type="body" idx="4294967295"/>
          </p:nvPr>
        </p:nvSpPr>
        <p:spPr>
          <a:xfrm>
            <a:off x="889563" y="470563"/>
            <a:ext cx="5769150" cy="47640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Return on investment</a:t>
            </a:r>
            <a:endParaRPr sz="250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31c0684a0e8_0_72"/>
          <p:cNvSpPr/>
          <p:nvPr/>
        </p:nvSpPr>
        <p:spPr>
          <a:xfrm>
            <a:off x="786813" y="1608388"/>
            <a:ext cx="5737800" cy="164475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68" name="Google Shape;1068;g31c0684a0e8_0_72"/>
          <p:cNvSpPr txBox="1"/>
          <p:nvPr/>
        </p:nvSpPr>
        <p:spPr>
          <a:xfrm>
            <a:off x="1022250" y="1676437"/>
            <a:ext cx="5266950" cy="1436291"/>
          </a:xfrm>
          <a:prstGeom prst="rect">
            <a:avLst/>
          </a:prstGeom>
          <a:noFill/>
          <a:ln>
            <a:noFill/>
          </a:ln>
        </p:spPr>
        <p:txBody>
          <a:bodyPr spcFirstLastPara="1" wrap="square" lIns="25400" tIns="25400" rIns="25400" bIns="25400" anchor="t" anchorCtr="0">
            <a:spAutoFit/>
          </a:bodyPr>
          <a:lstStyle/>
          <a:p>
            <a:pPr>
              <a:spcBef>
                <a:spcPts val="900"/>
              </a:spcBef>
              <a:buClr>
                <a:srgbClr val="000000"/>
              </a:buClr>
              <a:buSzPts val="3000"/>
            </a:pPr>
            <a:r>
              <a:rPr lang="en-US" sz="165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Over the last seven years, Dazychain has empowered organizations across various industries to better manage their matters, projects, and data with speed and precision with intuitive solutions that enhance productivity, simplify processes, and foster collaboration.</a:t>
            </a:r>
            <a:endParaRPr sz="1650" dirty="0">
              <a:solidFill>
                <a:srgbClr val="08173B"/>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69" name="Google Shape;1069;g31c0684a0e8_0_72"/>
          <p:cNvPicPr preferRelativeResize="0"/>
          <p:nvPr/>
        </p:nvPicPr>
        <p:blipFill rotWithShape="1">
          <a:blip r:embed="rId3">
            <a:alphaModFix/>
          </a:blip>
          <a:srcRect/>
          <a:stretch/>
        </p:blipFill>
        <p:spPr>
          <a:xfrm>
            <a:off x="7000875" y="1608388"/>
            <a:ext cx="4319400" cy="993462"/>
          </a:xfrm>
          <a:prstGeom prst="rect">
            <a:avLst/>
          </a:prstGeom>
          <a:noFill/>
          <a:ln>
            <a:noFill/>
          </a:ln>
        </p:spPr>
      </p:pic>
      <p:sp>
        <p:nvSpPr>
          <p:cNvPr id="1070" name="Google Shape;1070;g31c0684a0e8_0_72"/>
          <p:cNvSpPr txBox="1"/>
          <p:nvPr/>
        </p:nvSpPr>
        <p:spPr>
          <a:xfrm>
            <a:off x="7000875" y="2753388"/>
            <a:ext cx="4319400" cy="2682786"/>
          </a:xfrm>
          <a:prstGeom prst="rect">
            <a:avLst/>
          </a:prstGeom>
          <a:noFill/>
          <a:ln>
            <a:noFill/>
          </a:ln>
        </p:spPr>
        <p:txBody>
          <a:bodyPr spcFirstLastPara="1" wrap="square" lIns="25400" tIns="25400" rIns="25400" bIns="25400" anchor="t" anchorCtr="0">
            <a:spAutoFit/>
          </a:bodyPr>
          <a:lstStyle/>
          <a:p>
            <a:pPr>
              <a:buClr>
                <a:srgbClr val="000000"/>
              </a:buClr>
              <a:buSzPts val="3300"/>
            </a:pPr>
            <a:r>
              <a:rPr lang="en-US"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Founded in 2017 as a software solutions provider, Dazychain is a subsidiary of Yarris Technologies, an Australian company founded in 1995. </a:t>
            </a:r>
            <a:endParaRPr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a:p>
            <a:pPr>
              <a:spcBef>
                <a:spcPts val="900"/>
              </a:spcBef>
              <a:spcAft>
                <a:spcPts val="900"/>
              </a:spcAft>
              <a:buClr>
                <a:srgbClr val="000000"/>
              </a:buClr>
              <a:buSzPts val="3300"/>
            </a:pPr>
            <a:r>
              <a:rPr lang="en-US"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Dazychain leverages decades of experience to develop innovative and efficient solutions designed to streamline legal and business operations.</a:t>
            </a:r>
            <a:endParaRPr sz="195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71" name="Google Shape;1071;g31c0684a0e8_0_72"/>
          <p:cNvSpPr txBox="1">
            <a:spLocks noGrp="1"/>
          </p:cNvSpPr>
          <p:nvPr>
            <p:ph type="body" idx="4294967295"/>
          </p:nvPr>
        </p:nvSpPr>
        <p:spPr>
          <a:xfrm>
            <a:off x="889563" y="470563"/>
            <a:ext cx="5769150" cy="90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buNone/>
            </a:pPr>
            <a:r>
              <a:rPr lang="en-US" sz="2500">
                <a:solidFill>
                  <a:schemeClr val="dk1"/>
                </a:solidFill>
                <a:latin typeface="Calibri"/>
                <a:ea typeface="Calibri"/>
                <a:cs typeface="Calibri"/>
                <a:sym typeface="Calibri"/>
              </a:rPr>
              <a:t>Solution proposal: </a:t>
            </a:r>
            <a:endParaRPr sz="2500">
              <a:solidFill>
                <a:schemeClr val="dk1"/>
              </a:solidFill>
              <a:latin typeface="Calibri"/>
              <a:ea typeface="Calibri"/>
              <a:cs typeface="Calibri"/>
              <a:sym typeface="Calibri"/>
            </a:endParaRPr>
          </a:p>
          <a:p>
            <a:pPr marL="0" indent="0">
              <a:lnSpc>
                <a:spcPct val="115000"/>
              </a:lnSpc>
              <a:spcBef>
                <a:spcPts val="0"/>
              </a:spcBef>
              <a:buClr>
                <a:schemeClr val="lt1"/>
              </a:buClr>
              <a:buSzPts val="1900"/>
              <a:buNone/>
            </a:pPr>
            <a:r>
              <a:rPr lang="en-US" sz="2500">
                <a:solidFill>
                  <a:schemeClr val="dk1"/>
                </a:solidFill>
                <a:latin typeface="Calibri"/>
                <a:ea typeface="Calibri"/>
                <a:cs typeface="Calibri"/>
                <a:sym typeface="Calibri"/>
              </a:rPr>
              <a:t>Proposed provider</a:t>
            </a:r>
            <a:endParaRPr sz="2500">
              <a:solidFill>
                <a:schemeClr val="dk1"/>
              </a:solidFill>
              <a:latin typeface="Calibri"/>
              <a:ea typeface="Calibri"/>
              <a:cs typeface="Calibri"/>
              <a:sym typeface="Calibri"/>
            </a:endParaRPr>
          </a:p>
          <a:p>
            <a:pPr marL="0" indent="0">
              <a:lnSpc>
                <a:spcPct val="115000"/>
              </a:lnSpc>
              <a:spcBef>
                <a:spcPts val="0"/>
              </a:spcBef>
              <a:buClr>
                <a:schemeClr val="lt1"/>
              </a:buClr>
              <a:buSzPts val="1900"/>
              <a:buNone/>
            </a:pPr>
            <a:endParaRPr sz="2500">
              <a:solidFill>
                <a:schemeClr val="dk1"/>
              </a:solidFill>
              <a:latin typeface="Calibri"/>
              <a:ea typeface="Calibri"/>
              <a:cs typeface="Calibri"/>
              <a:sym typeface="Calibri"/>
            </a:endParaRPr>
          </a:p>
        </p:txBody>
      </p:sp>
      <p:sp>
        <p:nvSpPr>
          <p:cNvPr id="1072" name="Google Shape;1072;g31c0684a0e8_0_72"/>
          <p:cNvSpPr/>
          <p:nvPr/>
        </p:nvSpPr>
        <p:spPr>
          <a:xfrm>
            <a:off x="786900" y="3452463"/>
            <a:ext cx="5737800" cy="11082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73" name="Google Shape;1073;g31c0684a0e8_0_72"/>
          <p:cNvSpPr txBox="1"/>
          <p:nvPr/>
        </p:nvSpPr>
        <p:spPr>
          <a:xfrm>
            <a:off x="1006588" y="3534171"/>
            <a:ext cx="5266950" cy="928459"/>
          </a:xfrm>
          <a:prstGeom prst="rect">
            <a:avLst/>
          </a:prstGeom>
          <a:noFill/>
          <a:ln>
            <a:noFill/>
          </a:ln>
        </p:spPr>
        <p:txBody>
          <a:bodyPr spcFirstLastPara="1" wrap="square" lIns="25400" tIns="25400" rIns="25400" bIns="25400" anchor="t" anchorCtr="0">
            <a:spAutoFit/>
          </a:bodyPr>
          <a:lstStyle/>
          <a:p>
            <a:pPr>
              <a:spcBef>
                <a:spcPts val="900"/>
              </a:spcBef>
            </a:pPr>
            <a:r>
              <a:rPr lang="en-US" sz="1650" dirty="0">
                <a:latin typeface="Calibri" panose="020F0502020204030204" pitchFamily="34" charset="0"/>
                <a:ea typeface="Calibri" panose="020F0502020204030204" pitchFamily="34" charset="0"/>
                <a:cs typeface="Calibri" panose="020F0502020204030204" pitchFamily="34" charset="0"/>
                <a:sym typeface="Calibri"/>
              </a:rPr>
              <a:t>The Dazychain platform is fully compliant with ISO 27001, SOC 2, and GDPR standards, and is hosted locally on AWS servers.</a:t>
            </a:r>
            <a:endParaRPr sz="1650" dirty="0">
              <a:solidFill>
                <a:srgbClr val="08173B"/>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74" name="Google Shape;1074;g31c0684a0e8_0_72"/>
          <p:cNvSpPr/>
          <p:nvPr/>
        </p:nvSpPr>
        <p:spPr>
          <a:xfrm>
            <a:off x="786838" y="4798088"/>
            <a:ext cx="5737800" cy="1392000"/>
          </a:xfrm>
          <a:prstGeom prst="roundRect">
            <a:avLst>
              <a:gd name="adj" fmla="val 0"/>
            </a:avLst>
          </a:prstGeom>
          <a:solidFill>
            <a:srgbClr val="E6E6E6"/>
          </a:solidFill>
          <a:ln>
            <a:noFill/>
          </a:ln>
        </p:spPr>
        <p:txBody>
          <a:bodyPr spcFirstLastPara="1" wrap="square" lIns="45713" tIns="22850" rIns="45713" bIns="22850" anchor="ctr" anchorCtr="0">
            <a:noAutofit/>
          </a:bodyPr>
          <a:lstStyle/>
          <a:p>
            <a:pPr algn="ctr">
              <a:buClr>
                <a:srgbClr val="000000"/>
              </a:buClr>
              <a:buSzPts val="1800"/>
            </a:pPr>
            <a:endParaRPr sz="8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75" name="Google Shape;1075;g31c0684a0e8_0_72"/>
          <p:cNvSpPr txBox="1"/>
          <p:nvPr/>
        </p:nvSpPr>
        <p:spPr>
          <a:xfrm>
            <a:off x="990925" y="4845291"/>
            <a:ext cx="5266950" cy="1297791"/>
          </a:xfrm>
          <a:prstGeom prst="rect">
            <a:avLst/>
          </a:prstGeom>
          <a:noFill/>
          <a:ln>
            <a:noFill/>
          </a:ln>
        </p:spPr>
        <p:txBody>
          <a:bodyPr spcFirstLastPara="1" wrap="square" lIns="25400" tIns="25400" rIns="25400" bIns="25400" anchor="t" anchorCtr="0">
            <a:spAutoFit/>
          </a:bodyPr>
          <a:lstStyle/>
          <a:p>
            <a:pPr>
              <a:spcBef>
                <a:spcPts val="900"/>
              </a:spcBef>
              <a:spcAft>
                <a:spcPts val="900"/>
              </a:spcAft>
            </a:pPr>
            <a:r>
              <a:rPr lang="en-US" sz="1650" dirty="0">
                <a:latin typeface="Calibri" panose="020F0502020204030204" pitchFamily="34" charset="0"/>
                <a:ea typeface="Calibri" panose="020F0502020204030204" pitchFamily="34" charset="0"/>
                <a:cs typeface="Calibri" panose="020F0502020204030204" pitchFamily="34" charset="0"/>
                <a:sym typeface="Calibri"/>
              </a:rPr>
              <a:t>Other clients include MYOB, Equity Trustees, Employers Mutual Limited, IFM Investors, the George Institute, Engineering Consulting Services, Ardent Mills and Power and Water Corporation.</a:t>
            </a:r>
            <a:endParaRPr sz="1650" dirty="0">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g3306c172f7e_0_3522"/>
          <p:cNvSpPr/>
          <p:nvPr/>
        </p:nvSpPr>
        <p:spPr>
          <a:xfrm>
            <a:off x="966900" y="1985038"/>
            <a:ext cx="1879950" cy="1202100"/>
          </a:xfrm>
          <a:prstGeom prst="homePlate">
            <a:avLst>
              <a:gd name="adj" fmla="val 50000"/>
            </a:avLst>
          </a:prstGeom>
          <a:solidFill>
            <a:srgbClr val="11585B"/>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1" name="Google Shape;1081;g3306c172f7e_0_3522"/>
          <p:cNvSpPr/>
          <p:nvPr/>
        </p:nvSpPr>
        <p:spPr>
          <a:xfrm>
            <a:off x="2466363" y="1984650"/>
            <a:ext cx="2110200" cy="1202100"/>
          </a:xfrm>
          <a:prstGeom prst="chevron">
            <a:avLst>
              <a:gd name="adj" fmla="val 48416"/>
            </a:avLst>
          </a:prstGeom>
          <a:solidFill>
            <a:srgbClr val="376365"/>
          </a:solidFill>
          <a:ln>
            <a:noFill/>
          </a:ln>
        </p:spPr>
        <p:txBody>
          <a:bodyPr spcFirstLastPara="1" wrap="square" lIns="121900" tIns="121900" rIns="121900" bIns="121900" anchor="ctr" anchorCtr="0">
            <a:noAutofit/>
          </a:bodyPr>
          <a:lstStyle/>
          <a:p>
            <a:pPr algn="ctr" defTabSz="71437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2" name="Google Shape;1082;g3306c172f7e_0_3522"/>
          <p:cNvSpPr/>
          <p:nvPr/>
        </p:nvSpPr>
        <p:spPr>
          <a:xfrm>
            <a:off x="4180150" y="1984650"/>
            <a:ext cx="2110200" cy="1202100"/>
          </a:xfrm>
          <a:prstGeom prst="chevron">
            <a:avLst>
              <a:gd name="adj" fmla="val 50000"/>
            </a:avLst>
          </a:prstGeom>
          <a:solidFill>
            <a:srgbClr val="3F7173"/>
          </a:solidFill>
          <a:ln>
            <a:noFill/>
          </a:ln>
        </p:spPr>
        <p:txBody>
          <a:bodyPr spcFirstLastPara="1" wrap="square" lIns="121900" tIns="121900" rIns="121900" bIns="121900" anchor="ctr" anchorCtr="0">
            <a:noAutofit/>
          </a:bodyPr>
          <a:lstStyle/>
          <a:p>
            <a:pPr algn="ctr" defTabSz="67627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3" name="Google Shape;1083;g3306c172f7e_0_3522"/>
          <p:cNvSpPr/>
          <p:nvPr/>
        </p:nvSpPr>
        <p:spPr>
          <a:xfrm>
            <a:off x="7571088" y="1984650"/>
            <a:ext cx="2052600" cy="1202100"/>
          </a:xfrm>
          <a:prstGeom prst="chevron">
            <a:avLst>
              <a:gd name="adj" fmla="val 50000"/>
            </a:avLst>
          </a:prstGeom>
          <a:solidFill>
            <a:srgbClr val="82AEB0"/>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4" name="Google Shape;1084;g3306c172f7e_0_3522"/>
          <p:cNvSpPr/>
          <p:nvPr/>
        </p:nvSpPr>
        <p:spPr>
          <a:xfrm>
            <a:off x="5920213" y="1984652"/>
            <a:ext cx="1982850" cy="1202100"/>
          </a:xfrm>
          <a:prstGeom prst="chevron">
            <a:avLst>
              <a:gd name="adj" fmla="val 50000"/>
            </a:avLst>
          </a:prstGeom>
          <a:solidFill>
            <a:srgbClr val="5A8789"/>
          </a:solidFill>
          <a:ln>
            <a:noFill/>
          </a:ln>
        </p:spPr>
        <p:txBody>
          <a:bodyPr spcFirstLastPara="1" wrap="square" lIns="121900" tIns="121900" rIns="121900" bIns="121900" anchor="ctr" anchorCtr="0">
            <a:noAutofit/>
          </a:bodyPr>
          <a:lstStyle/>
          <a:p>
            <a:pPr algn="ctr" defTabSz="542925">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5" name="Google Shape;1085;g3306c172f7e_0_3522"/>
          <p:cNvSpPr/>
          <p:nvPr/>
        </p:nvSpPr>
        <p:spPr>
          <a:xfrm>
            <a:off x="9227717" y="1984625"/>
            <a:ext cx="2052600" cy="1202100"/>
          </a:xfrm>
          <a:prstGeom prst="chevron">
            <a:avLst>
              <a:gd name="adj" fmla="val 50000"/>
            </a:avLst>
          </a:prstGeom>
          <a:solidFill>
            <a:srgbClr val="9AC7C9"/>
          </a:solidFill>
          <a:ln>
            <a:noFill/>
          </a:ln>
        </p:spPr>
        <p:txBody>
          <a:bodyPr spcFirstLastPara="1" wrap="square" lIns="121900" tIns="121900" rIns="121900" bIns="121900" anchor="ctr" anchorCtr="0">
            <a:noAutofit/>
          </a:bodyPr>
          <a:lstStyle/>
          <a:p>
            <a:pPr algn="ctr">
              <a:buClr>
                <a:srgbClr val="000000"/>
              </a:buClr>
              <a:buSzPts val="2200"/>
            </a:pPr>
            <a:endParaRPr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6" name="Google Shape;1086;g3306c172f7e_0_3522"/>
          <p:cNvSpPr/>
          <p:nvPr/>
        </p:nvSpPr>
        <p:spPr>
          <a:xfrm>
            <a:off x="966900" y="3356113"/>
            <a:ext cx="1498187"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7" name="Google Shape;1087;g3306c172f7e_0_3522"/>
          <p:cNvSpPr txBox="1">
            <a:spLocks noGrp="1"/>
          </p:cNvSpPr>
          <p:nvPr>
            <p:ph type="body" idx="8"/>
          </p:nvPr>
        </p:nvSpPr>
        <p:spPr>
          <a:xfrm>
            <a:off x="1088375" y="4015520"/>
            <a:ext cx="12690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Address your organizations IT and security needs and discuss implementation requirements.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8" name="Google Shape;1088;g3306c172f7e_0_3522"/>
          <p:cNvSpPr txBox="1">
            <a:spLocks noGrp="1"/>
          </p:cNvSpPr>
          <p:nvPr>
            <p:ph type="body" idx="1"/>
          </p:nvPr>
        </p:nvSpPr>
        <p:spPr>
          <a:xfrm>
            <a:off x="1088375" y="3498788"/>
            <a:ext cx="1269000" cy="45645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30 mins</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89" name="Google Shape;1089;g3306c172f7e_0_3522"/>
          <p:cNvSpPr/>
          <p:nvPr/>
        </p:nvSpPr>
        <p:spPr>
          <a:xfrm>
            <a:off x="2702113" y="3355125"/>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0" name="Google Shape;1090;g3306c172f7e_0_3522"/>
          <p:cNvSpPr txBox="1">
            <a:spLocks noGrp="1"/>
          </p:cNvSpPr>
          <p:nvPr>
            <p:ph type="body" idx="8"/>
          </p:nvPr>
        </p:nvSpPr>
        <p:spPr>
          <a:xfrm>
            <a:off x="2815924" y="4014530"/>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dirty="0">
                <a:latin typeface="Calibri" panose="020F0502020204030204" pitchFamily="34" charset="0"/>
                <a:ea typeface="Calibri" panose="020F0502020204030204" pitchFamily="34" charset="0"/>
                <a:cs typeface="Calibri" panose="020F0502020204030204" pitchFamily="34" charset="0"/>
                <a:sym typeface="Calibri"/>
              </a:rPr>
              <a:t>Workshop to discuss folder structure, matter types, reporting, and data collection requirements.</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1" name="Google Shape;1091;g3306c172f7e_0_3522"/>
          <p:cNvSpPr txBox="1">
            <a:spLocks noGrp="1"/>
          </p:cNvSpPr>
          <p:nvPr>
            <p:ph type="body" idx="1"/>
          </p:nvPr>
        </p:nvSpPr>
        <p:spPr>
          <a:xfrm>
            <a:off x="2815925" y="3497800"/>
            <a:ext cx="11889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3 hours</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2" name="Google Shape;1092;g3306c172f7e_0_3522"/>
          <p:cNvSpPr/>
          <p:nvPr/>
        </p:nvSpPr>
        <p:spPr>
          <a:xfrm>
            <a:off x="4345601"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3" name="Google Shape;1093;g3306c172f7e_0_3522"/>
          <p:cNvSpPr txBox="1">
            <a:spLocks noGrp="1"/>
          </p:cNvSpPr>
          <p:nvPr>
            <p:ph type="body" idx="8"/>
          </p:nvPr>
        </p:nvSpPr>
        <p:spPr>
          <a:xfrm>
            <a:off x="4459412" y="4015517"/>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Review the configuration and fine-tune settings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4" name="Google Shape;1094;g3306c172f7e_0_3522"/>
          <p:cNvSpPr txBox="1">
            <a:spLocks noGrp="1"/>
          </p:cNvSpPr>
          <p:nvPr>
            <p:ph type="body" idx="1"/>
          </p:nvPr>
        </p:nvSpPr>
        <p:spPr>
          <a:xfrm>
            <a:off x="4459413" y="3498788"/>
            <a:ext cx="11889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1 hour</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5" name="Google Shape;1095;g3306c172f7e_0_3522"/>
          <p:cNvSpPr txBox="1">
            <a:spLocks noGrp="1"/>
          </p:cNvSpPr>
          <p:nvPr>
            <p:ph type="body" idx="8"/>
          </p:nvPr>
        </p:nvSpPr>
        <p:spPr>
          <a:xfrm>
            <a:off x="966900" y="1223650"/>
            <a:ext cx="10267050" cy="593400"/>
          </a:xfrm>
          <a:prstGeom prst="rect">
            <a:avLst/>
          </a:prstGeom>
          <a:noFill/>
          <a:ln>
            <a:noFill/>
          </a:ln>
        </p:spPr>
        <p:txBody>
          <a:bodyPr spcFirstLastPara="1" vert="horz" wrap="square" lIns="0" tIns="27713" rIns="0" bIns="27713" rtlCol="0" anchor="t" anchorCtr="0">
            <a:normAutofit lnSpcReduction="10000"/>
          </a:bodyPr>
          <a:lstStyle/>
          <a:p>
            <a:pPr marL="0" indent="0">
              <a:lnSpc>
                <a:spcPct val="115000"/>
              </a:lnSpc>
              <a:spcBef>
                <a:spcPts val="0"/>
              </a:spcBef>
            </a:pPr>
            <a:r>
              <a:rPr lang="en-US" sz="1550" dirty="0">
                <a:latin typeface="Calibri" panose="020F0502020204030204" pitchFamily="34" charset="0"/>
                <a:ea typeface="Calibri" panose="020F0502020204030204" pitchFamily="34" charset="0"/>
                <a:cs typeface="Calibri" panose="020F0502020204030204" pitchFamily="34" charset="0"/>
                <a:sym typeface="Calibri"/>
              </a:rPr>
              <a:t>As part of </a:t>
            </a:r>
            <a:r>
              <a:rPr lang="en-US" sz="1550" dirty="0" err="1">
                <a:latin typeface="Calibri" panose="020F0502020204030204" pitchFamily="34" charset="0"/>
                <a:ea typeface="Calibri" panose="020F0502020204030204" pitchFamily="34" charset="0"/>
                <a:cs typeface="Calibri" panose="020F0502020204030204" pitchFamily="34" charset="0"/>
                <a:sym typeface="Calibri"/>
              </a:rPr>
              <a:t>Dazychain’s</a:t>
            </a:r>
            <a:r>
              <a:rPr lang="en-US" sz="1550" dirty="0">
                <a:latin typeface="Calibri" panose="020F0502020204030204" pitchFamily="34" charset="0"/>
                <a:ea typeface="Calibri" panose="020F0502020204030204" pitchFamily="34" charset="0"/>
                <a:cs typeface="Calibri" panose="020F0502020204030204" pitchFamily="34" charset="0"/>
                <a:sym typeface="Calibri"/>
              </a:rPr>
              <a:t> service offering, the implementation and change management process is guided and supported by Dazychain consultants to ensure the successful adoption of Dazychain.</a:t>
            </a:r>
            <a:endParaRPr sz="155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6" name="Google Shape;1096;g3306c172f7e_0_3522"/>
          <p:cNvSpPr/>
          <p:nvPr/>
        </p:nvSpPr>
        <p:spPr>
          <a:xfrm>
            <a:off x="5958138"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7" name="Google Shape;1097;g3306c172f7e_0_3522"/>
          <p:cNvSpPr txBox="1">
            <a:spLocks noGrp="1"/>
          </p:cNvSpPr>
          <p:nvPr>
            <p:ph type="body" idx="8"/>
          </p:nvPr>
        </p:nvSpPr>
        <p:spPr>
          <a:xfrm>
            <a:off x="6071949" y="4015517"/>
            <a:ext cx="1188900" cy="1794900"/>
          </a:xfrm>
          <a:prstGeom prst="rect">
            <a:avLst/>
          </a:prstGeom>
          <a:noFill/>
          <a:ln>
            <a:noFill/>
          </a:ln>
        </p:spPr>
        <p:txBody>
          <a:bodyPr spcFirstLastPara="1" vert="horz" wrap="square" lIns="0" tIns="27713" rIns="0" bIns="27713" rtlCol="0" anchor="t" anchorCtr="0">
            <a:no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Hands-on training session covering matter creation, document management, matter updates and reporting</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8" name="Google Shape;1098;g3306c172f7e_0_3522"/>
          <p:cNvSpPr txBox="1">
            <a:spLocks noGrp="1"/>
          </p:cNvSpPr>
          <p:nvPr>
            <p:ph type="body" idx="1"/>
          </p:nvPr>
        </p:nvSpPr>
        <p:spPr>
          <a:xfrm>
            <a:off x="6071950" y="3498788"/>
            <a:ext cx="1188900" cy="52065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3 hours</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99" name="Google Shape;1099;g3306c172f7e_0_3522"/>
          <p:cNvSpPr/>
          <p:nvPr/>
        </p:nvSpPr>
        <p:spPr>
          <a:xfrm>
            <a:off x="7592926" y="3354350"/>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0" name="Google Shape;1100;g3306c172f7e_0_3522"/>
          <p:cNvSpPr txBox="1">
            <a:spLocks noGrp="1"/>
          </p:cNvSpPr>
          <p:nvPr>
            <p:ph type="body" idx="8"/>
          </p:nvPr>
        </p:nvSpPr>
        <p:spPr>
          <a:xfrm>
            <a:off x="7706737" y="4013755"/>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      Launch</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1" name="Google Shape;1101;g3306c172f7e_0_3522"/>
          <p:cNvSpPr txBox="1">
            <a:spLocks noGrp="1"/>
          </p:cNvSpPr>
          <p:nvPr>
            <p:ph type="body" idx="1"/>
          </p:nvPr>
        </p:nvSpPr>
        <p:spPr>
          <a:xfrm>
            <a:off x="7706738" y="3497025"/>
            <a:ext cx="1188900" cy="456450"/>
          </a:xfrm>
          <a:prstGeom prst="rect">
            <a:avLst/>
          </a:prstGeom>
          <a:noFill/>
          <a:ln>
            <a:noFill/>
          </a:ln>
        </p:spPr>
        <p:txBody>
          <a:bodyPr spcFirstLastPara="1" vert="horz" wrap="square" lIns="55438" tIns="27713" rIns="55438" bIns="27713" rtlCol="0" anchor="ctr" anchorCtr="0">
            <a:normAutofit/>
          </a:bodyPr>
          <a:lstStyle/>
          <a:p>
            <a:pPr marL="0" indent="0" algn="ctr">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Launch</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2" name="Google Shape;1102;g3306c172f7e_0_3522"/>
          <p:cNvSpPr/>
          <p:nvPr/>
        </p:nvSpPr>
        <p:spPr>
          <a:xfrm>
            <a:off x="9227714" y="3356113"/>
            <a:ext cx="1406462" cy="2771642"/>
          </a:xfrm>
          <a:custGeom>
            <a:avLst/>
            <a:gdLst/>
            <a:ahLst/>
            <a:cxnLst/>
            <a:rect l="l" t="t" r="r" b="b"/>
            <a:pathLst>
              <a:path w="6115050" h="6408420" extrusionOk="0">
                <a:moveTo>
                  <a:pt x="6114997" y="0"/>
                </a:moveTo>
                <a:lnTo>
                  <a:pt x="0" y="0"/>
                </a:lnTo>
                <a:lnTo>
                  <a:pt x="0" y="6408181"/>
                </a:lnTo>
                <a:lnTo>
                  <a:pt x="6114997" y="6408181"/>
                </a:lnTo>
                <a:lnTo>
                  <a:pt x="6114997" y="0"/>
                </a:lnTo>
                <a:close/>
              </a:path>
            </a:pathLst>
          </a:custGeom>
          <a:solidFill>
            <a:schemeClr val="lt1"/>
          </a:solidFill>
          <a:ln>
            <a:noFill/>
          </a:ln>
        </p:spPr>
        <p:txBody>
          <a:bodyPr spcFirstLastPara="1" wrap="square" lIns="0" tIns="0" rIns="0" bIns="0" anchor="t" anchorCtr="0">
            <a:noAutofit/>
          </a:bodyPr>
          <a:lstStyle/>
          <a:p>
            <a:pPr>
              <a:buClr>
                <a:srgbClr val="000000"/>
              </a:buClr>
              <a:buSzPts val="2000"/>
            </a:pPr>
            <a:endParaRPr sz="1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3" name="Google Shape;1103;g3306c172f7e_0_3522"/>
          <p:cNvSpPr txBox="1">
            <a:spLocks noGrp="1"/>
          </p:cNvSpPr>
          <p:nvPr>
            <p:ph type="body" idx="8"/>
          </p:nvPr>
        </p:nvSpPr>
        <p:spPr>
          <a:xfrm>
            <a:off x="9341525" y="4015517"/>
            <a:ext cx="1188900" cy="1794900"/>
          </a:xfrm>
          <a:prstGeom prst="rect">
            <a:avLst/>
          </a:prstGeom>
          <a:noFill/>
          <a:ln>
            <a:noFill/>
          </a:ln>
        </p:spPr>
        <p:txBody>
          <a:bodyPr spcFirstLastPara="1" vert="horz" wrap="square" lIns="0" tIns="27713" rIns="0" bIns="27713" rtlCol="0" anchor="t" anchorCtr="0">
            <a:normAutofit/>
          </a:bodyPr>
          <a:lstStyle/>
          <a:p>
            <a:pPr marL="0" indent="0">
              <a:spcBef>
                <a:spcPts val="0"/>
              </a:spcBef>
            </a:pPr>
            <a:r>
              <a:rPr lang="en-US">
                <a:latin typeface="Calibri" panose="020F0502020204030204" pitchFamily="34" charset="0"/>
                <a:ea typeface="Calibri" panose="020F0502020204030204" pitchFamily="34" charset="0"/>
                <a:cs typeface="Calibri" panose="020F0502020204030204" pitchFamily="34" charset="0"/>
                <a:sym typeface="Calibri"/>
              </a:rPr>
              <a:t>Post-launch meetings to discuss questions and configuration changes</a:t>
            </a:r>
            <a:endParaRPr>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4" name="Google Shape;1104;g3306c172f7e_0_3522"/>
          <p:cNvSpPr txBox="1">
            <a:spLocks noGrp="1"/>
          </p:cNvSpPr>
          <p:nvPr>
            <p:ph type="body" idx="1"/>
          </p:nvPr>
        </p:nvSpPr>
        <p:spPr>
          <a:xfrm>
            <a:off x="9341525" y="3498788"/>
            <a:ext cx="1269000" cy="463200"/>
          </a:xfrm>
          <a:prstGeom prst="rect">
            <a:avLst/>
          </a:prstGeom>
          <a:noFill/>
          <a:ln>
            <a:noFill/>
          </a:ln>
        </p:spPr>
        <p:txBody>
          <a:bodyPr spcFirstLastPara="1" vert="horz" wrap="square" lIns="55438" tIns="27713" rIns="55438" bIns="27713" rtlCol="0" anchor="ctr" anchorCtr="0">
            <a:normAutofit/>
          </a:bodyPr>
          <a:lstStyle/>
          <a:p>
            <a:pPr marL="0" indent="0">
              <a:lnSpc>
                <a:spcPct val="70000"/>
              </a:lnSpc>
              <a:spcBef>
                <a:spcPts val="0"/>
              </a:spcBef>
              <a:buSzPts val="5643"/>
            </a:pPr>
            <a:r>
              <a:rPr lang="en-US" sz="2271">
                <a:latin typeface="Calibri" panose="020F0502020204030204" pitchFamily="34" charset="0"/>
                <a:ea typeface="Calibri" panose="020F0502020204030204" pitchFamily="34" charset="0"/>
                <a:cs typeface="Calibri" panose="020F0502020204030204" pitchFamily="34" charset="0"/>
                <a:sym typeface="Calibri"/>
              </a:rPr>
              <a:t>30 mins</a:t>
            </a:r>
            <a:endParaRPr sz="2271">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5" name="Google Shape;1105;g3306c172f7e_0_3522"/>
          <p:cNvSpPr txBox="1">
            <a:spLocks noGrp="1"/>
          </p:cNvSpPr>
          <p:nvPr>
            <p:ph type="body" idx="1"/>
          </p:nvPr>
        </p:nvSpPr>
        <p:spPr>
          <a:xfrm>
            <a:off x="889563" y="470563"/>
            <a:ext cx="5769150" cy="456450"/>
          </a:xfrm>
          <a:prstGeom prst="rect">
            <a:avLst/>
          </a:prstGeom>
          <a:noFill/>
          <a:ln>
            <a:noFill/>
          </a:ln>
        </p:spPr>
        <p:txBody>
          <a:bodyPr spcFirstLastPara="1" vert="horz" wrap="square" lIns="55438" tIns="27713" rIns="55438" bIns="27713" rtlCol="0" anchor="t" anchorCtr="0">
            <a:noAutofit/>
          </a:bodyPr>
          <a:lstStyle/>
          <a:p>
            <a:pPr marL="0" indent="0">
              <a:lnSpc>
                <a:spcPct val="115000"/>
              </a:lnSpc>
              <a:spcBef>
                <a:spcPts val="0"/>
              </a:spcBef>
              <a:buClr>
                <a:schemeClr val="lt1"/>
              </a:buClr>
              <a:buSzPts val="1900"/>
            </a:pPr>
            <a:r>
              <a:rPr lang="en-US" sz="2500">
                <a:solidFill>
                  <a:schemeClr val="dk1"/>
                </a:solidFill>
                <a:latin typeface="Calibri"/>
                <a:ea typeface="Calibri"/>
                <a:cs typeface="Calibri"/>
                <a:sym typeface="Calibri"/>
              </a:rPr>
              <a:t>Implementation plan</a:t>
            </a:r>
            <a:endParaRPr sz="2500">
              <a:solidFill>
                <a:schemeClr val="dk1"/>
              </a:solidFill>
              <a:latin typeface="Calibri"/>
              <a:ea typeface="Calibri"/>
              <a:cs typeface="Calibri"/>
              <a:sym typeface="Calibri"/>
            </a:endParaRPr>
          </a:p>
        </p:txBody>
      </p:sp>
      <p:sp>
        <p:nvSpPr>
          <p:cNvPr id="2" name="Google Shape;1090;g3306c172f7e_0_3522">
            <a:extLst>
              <a:ext uri="{FF2B5EF4-FFF2-40B4-BE49-F238E27FC236}">
                <a16:creationId xmlns:a16="http://schemas.microsoft.com/office/drawing/2014/main" id="{7D1B7268-76A2-DBE1-D6A4-D8177418FF73}"/>
              </a:ext>
            </a:extLst>
          </p:cNvPr>
          <p:cNvSpPr txBox="1">
            <a:spLocks/>
          </p:cNvSpPr>
          <p:nvPr/>
        </p:nvSpPr>
        <p:spPr>
          <a:xfrm>
            <a:off x="1171682" y="2413994"/>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IT meeting</a:t>
            </a:r>
          </a:p>
        </p:txBody>
      </p:sp>
      <p:sp>
        <p:nvSpPr>
          <p:cNvPr id="3" name="Google Shape;1090;g3306c172f7e_0_3522">
            <a:extLst>
              <a:ext uri="{FF2B5EF4-FFF2-40B4-BE49-F238E27FC236}">
                <a16:creationId xmlns:a16="http://schemas.microsoft.com/office/drawing/2014/main" id="{DEDC212C-2E26-6720-3C3C-73421CF4DC10}"/>
              </a:ext>
            </a:extLst>
          </p:cNvPr>
          <p:cNvSpPr txBox="1">
            <a:spLocks/>
          </p:cNvSpPr>
          <p:nvPr/>
        </p:nvSpPr>
        <p:spPr>
          <a:xfrm>
            <a:off x="3051632" y="2242313"/>
            <a:ext cx="1188900" cy="343362"/>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Business discovery session</a:t>
            </a:r>
          </a:p>
        </p:txBody>
      </p:sp>
      <p:sp>
        <p:nvSpPr>
          <p:cNvPr id="4" name="Google Shape;1090;g3306c172f7e_0_3522">
            <a:extLst>
              <a:ext uri="{FF2B5EF4-FFF2-40B4-BE49-F238E27FC236}">
                <a16:creationId xmlns:a16="http://schemas.microsoft.com/office/drawing/2014/main" id="{BBB98538-84C9-C0FE-B87B-A8B5478AB754}"/>
              </a:ext>
            </a:extLst>
          </p:cNvPr>
          <p:cNvSpPr txBox="1">
            <a:spLocks/>
          </p:cNvSpPr>
          <p:nvPr/>
        </p:nvSpPr>
        <p:spPr>
          <a:xfrm>
            <a:off x="4839006" y="2335347"/>
            <a:ext cx="1188900" cy="500656"/>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Configuration session</a:t>
            </a:r>
          </a:p>
        </p:txBody>
      </p:sp>
      <p:sp>
        <p:nvSpPr>
          <p:cNvPr id="5" name="Google Shape;1090;g3306c172f7e_0_3522">
            <a:extLst>
              <a:ext uri="{FF2B5EF4-FFF2-40B4-BE49-F238E27FC236}">
                <a16:creationId xmlns:a16="http://schemas.microsoft.com/office/drawing/2014/main" id="{DEB75B03-6E8F-A418-5DB3-AF1D99813995}"/>
              </a:ext>
            </a:extLst>
          </p:cNvPr>
          <p:cNvSpPr txBox="1">
            <a:spLocks/>
          </p:cNvSpPr>
          <p:nvPr/>
        </p:nvSpPr>
        <p:spPr>
          <a:xfrm>
            <a:off x="6548242" y="2413994"/>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Training</a:t>
            </a:r>
          </a:p>
        </p:txBody>
      </p:sp>
      <p:sp>
        <p:nvSpPr>
          <p:cNvPr id="6" name="Google Shape;1090;g3306c172f7e_0_3522">
            <a:extLst>
              <a:ext uri="{FF2B5EF4-FFF2-40B4-BE49-F238E27FC236}">
                <a16:creationId xmlns:a16="http://schemas.microsoft.com/office/drawing/2014/main" id="{A10A65D6-C22F-6F9F-E0CD-987AB21D4890}"/>
              </a:ext>
            </a:extLst>
          </p:cNvPr>
          <p:cNvSpPr txBox="1">
            <a:spLocks/>
          </p:cNvSpPr>
          <p:nvPr/>
        </p:nvSpPr>
        <p:spPr>
          <a:xfrm>
            <a:off x="8233834" y="2413994"/>
            <a:ext cx="1188900" cy="343362"/>
          </a:xfrm>
          <a:prstGeom prst="rect">
            <a:avLst/>
          </a:prstGeom>
          <a:noFill/>
          <a:ln>
            <a:noFill/>
          </a:ln>
        </p:spPr>
        <p:txBody>
          <a:bodyPr spcFirstLastPara="1" wrap="square" lIns="0" tIns="27713" rIns="0" bIns="27713"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Go live</a:t>
            </a:r>
          </a:p>
        </p:txBody>
      </p:sp>
      <p:sp>
        <p:nvSpPr>
          <p:cNvPr id="7" name="Google Shape;1090;g3306c172f7e_0_3522">
            <a:extLst>
              <a:ext uri="{FF2B5EF4-FFF2-40B4-BE49-F238E27FC236}">
                <a16:creationId xmlns:a16="http://schemas.microsoft.com/office/drawing/2014/main" id="{7014F03E-539C-D245-0339-9F50BDD5D345}"/>
              </a:ext>
            </a:extLst>
          </p:cNvPr>
          <p:cNvSpPr txBox="1">
            <a:spLocks/>
          </p:cNvSpPr>
          <p:nvPr/>
        </p:nvSpPr>
        <p:spPr>
          <a:xfrm>
            <a:off x="9822167" y="2335347"/>
            <a:ext cx="1188900" cy="548281"/>
          </a:xfrm>
          <a:prstGeom prst="rect">
            <a:avLst/>
          </a:prstGeom>
          <a:noFill/>
          <a:ln>
            <a:noFill/>
          </a:ln>
        </p:spPr>
        <p:txBody>
          <a:bodyPr spcFirstLastPara="1" wrap="square" lIns="0" tIns="27713" rIns="0" bIns="27713"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0000"/>
              </a:buClr>
              <a:buSzPts val="2900"/>
              <a:buFont typeface="Arial"/>
              <a:buNone/>
              <a:defRPr sz="2900" b="0" i="0" u="none" strike="noStrike" cap="none">
                <a:solidFill>
                  <a:srgbClr val="000000"/>
                </a:solidFill>
                <a:latin typeface="Archivo Light"/>
                <a:ea typeface="Archivo Light"/>
                <a:cs typeface="Archivo Light"/>
                <a:sym typeface="Archivo Light"/>
              </a:defRPr>
            </a:lvl1pPr>
            <a:lvl2pPr marL="914400" marR="0" lvl="1"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2pPr>
            <a:lvl3pPr marL="1371600" marR="0" lvl="2"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3pPr>
            <a:lvl4pPr marL="1828800" marR="0" lvl="3"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4pPr>
            <a:lvl5pPr marL="2286000" marR="0" lvl="4" indent="-615950" algn="l" rtl="0">
              <a:lnSpc>
                <a:spcPct val="90000"/>
              </a:lnSpc>
              <a:spcBef>
                <a:spcPts val="600"/>
              </a:spcBef>
              <a:spcAft>
                <a:spcPts val="0"/>
              </a:spcAft>
              <a:buClr>
                <a:schemeClr val="dk1"/>
              </a:buClr>
              <a:buSzPts val="6100"/>
              <a:buFont typeface="Arial"/>
              <a:buChar char="•"/>
              <a:defRPr sz="6100" b="0" i="0" u="none" strike="noStrike" cap="none">
                <a:solidFill>
                  <a:schemeClr val="dk1"/>
                </a:solidFill>
                <a:latin typeface="Archivo SemiBold"/>
                <a:ea typeface="Archivo SemiBold"/>
                <a:cs typeface="Archivo SemiBold"/>
                <a:sym typeface="Archivo SemiBold"/>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pPr marL="0" indent="0" algn="ctr">
              <a:spcBef>
                <a:spcPts val="0"/>
              </a:spcBef>
              <a:buSzPts val="2200"/>
            </a:pPr>
            <a:r>
              <a:rPr lang="en-US" sz="15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Review meetings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992</TotalTime>
  <Words>1203</Words>
  <Application>Microsoft Office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Aptos</vt:lpstr>
      <vt:lpstr>Aptos Display</vt:lpstr>
      <vt:lpstr>Archivo</vt:lpstr>
      <vt:lpstr>Archivo Light</vt:lpstr>
      <vt:lpstr>Archivo SemiBold</vt:lpstr>
      <vt:lpstr>Arial</vt:lpstr>
      <vt:lpstr>Calibri</vt:lpstr>
      <vt:lpstr>Inter</vt:lpstr>
      <vt:lpstr>Space Grotesk</vt:lpstr>
      <vt:lpstr>Space Grotesk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Wong</dc:creator>
  <cp:lastModifiedBy>Natalie Wong</cp:lastModifiedBy>
  <cp:revision>14</cp:revision>
  <dcterms:created xsi:type="dcterms:W3CDTF">2025-02-24T05:05:22Z</dcterms:created>
  <dcterms:modified xsi:type="dcterms:W3CDTF">2025-02-24T21:39:01Z</dcterms:modified>
</cp:coreProperties>
</file>